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embeddedFontLst>
    <p:embeddedFont>
      <p:font typeface="Roboto"/>
      <p:regular r:id="rId51"/>
      <p:bold r:id="rId52"/>
      <p:italic r:id="rId53"/>
      <p:boldItalic r:id="rId54"/>
    </p:embeddedFont>
    <p:embeddedFont>
      <p:font typeface="Corbel"/>
      <p:regular r:id="rId55"/>
      <p:bold r:id="rId56"/>
      <p:italic r:id="rId57"/>
      <p:boldItalic r:id="rId58"/>
    </p:embeddedFont>
    <p:embeddedFont>
      <p:font typeface="Titillium Web"/>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3" roundtripDataSignature="AMtx7miKXJnRKe8Wkj1YLK3Bd2uSpzDV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TitilliumWeb-boldItalic.fntdata"/><Relationship Id="rId61" Type="http://schemas.openxmlformats.org/officeDocument/2006/relationships/font" Target="fonts/TitilliumWeb-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TitilliumWeb-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Corbel-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Corbel-italic.fntdata"/><Relationship Id="rId12" Type="http://schemas.openxmlformats.org/officeDocument/2006/relationships/slide" Target="slides/slide7.xml"/><Relationship Id="rId56" Type="http://schemas.openxmlformats.org/officeDocument/2006/relationships/font" Target="fonts/Corbel-bold.fntdata"/><Relationship Id="rId15" Type="http://schemas.openxmlformats.org/officeDocument/2006/relationships/slide" Target="slides/slide10.xml"/><Relationship Id="rId59" Type="http://schemas.openxmlformats.org/officeDocument/2006/relationships/font" Target="fonts/TitilliumWeb-regular.fntdata"/><Relationship Id="rId14" Type="http://schemas.openxmlformats.org/officeDocument/2006/relationships/slide" Target="slides/slide9.xml"/><Relationship Id="rId58" Type="http://schemas.openxmlformats.org/officeDocument/2006/relationships/font" Target="fonts/Corbel-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 name="Google Shape;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5" name="Shape 15"/>
        <p:cNvGrpSpPr/>
        <p:nvPr/>
      </p:nvGrpSpPr>
      <p:grpSpPr>
        <a:xfrm>
          <a:off x="0" y="0"/>
          <a:ext cx="0" cy="0"/>
          <a:chOff x="0" y="0"/>
          <a:chExt cx="0" cy="0"/>
        </a:xfrm>
      </p:grpSpPr>
      <p:sp>
        <p:nvSpPr>
          <p:cNvPr id="16" name="Google Shape;16;p50"/>
          <p:cNvSpPr txBox="1"/>
          <p:nvPr>
            <p:ph type="ctrTitle"/>
          </p:nvPr>
        </p:nvSpPr>
        <p:spPr>
          <a:xfrm>
            <a:off x="914400" y="787400"/>
            <a:ext cx="10668000" cy="114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solidFill>
                  <a:srgbClr val="7A0019"/>
                </a:solidFill>
                <a:latin typeface="Titillium Web"/>
                <a:ea typeface="Titillium Web"/>
                <a:cs typeface="Titillium Web"/>
                <a:sym typeface="Titillium Web"/>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50"/>
          <p:cNvSpPr txBox="1"/>
          <p:nvPr>
            <p:ph idx="1" type="body"/>
          </p:nvPr>
        </p:nvSpPr>
        <p:spPr>
          <a:xfrm>
            <a:off x="914400" y="2921000"/>
            <a:ext cx="10668000" cy="6096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480"/>
              </a:spcBef>
              <a:spcAft>
                <a:spcPts val="0"/>
              </a:spcAft>
              <a:buSzPts val="2400"/>
              <a:buNone/>
              <a:defRPr sz="2400">
                <a:solidFill>
                  <a:srgbClr val="595959"/>
                </a:solidFill>
                <a:latin typeface="Titillium Web"/>
                <a:ea typeface="Titillium Web"/>
                <a:cs typeface="Titillium Web"/>
                <a:sym typeface="Titillium Web"/>
              </a:defRPr>
            </a:lvl1pPr>
            <a:lvl2pPr indent="-228600" lvl="1" marL="914400" algn="l">
              <a:lnSpc>
                <a:spcPct val="100000"/>
              </a:lnSpc>
              <a:spcBef>
                <a:spcPts val="480"/>
              </a:spcBef>
              <a:spcAft>
                <a:spcPts val="0"/>
              </a:spcAft>
              <a:buSzPts val="2400"/>
              <a:buNone/>
              <a:defRPr sz="2400">
                <a:solidFill>
                  <a:srgbClr val="FFFFFF"/>
                </a:solidFill>
              </a:defRPr>
            </a:lvl2pPr>
            <a:lvl3pPr indent="-228600" lvl="2" marL="1371600" algn="l">
              <a:lnSpc>
                <a:spcPct val="100000"/>
              </a:lnSpc>
              <a:spcBef>
                <a:spcPts val="480"/>
              </a:spcBef>
              <a:spcAft>
                <a:spcPts val="0"/>
              </a:spcAft>
              <a:buSzPts val="2400"/>
              <a:buNone/>
              <a:defRPr sz="2400">
                <a:solidFill>
                  <a:srgbClr val="FFFFFF"/>
                </a:solidFill>
              </a:defRPr>
            </a:lvl3pPr>
            <a:lvl4pPr indent="-228600" lvl="3" marL="1828800" algn="l">
              <a:lnSpc>
                <a:spcPct val="100000"/>
              </a:lnSpc>
              <a:spcBef>
                <a:spcPts val="480"/>
              </a:spcBef>
              <a:spcAft>
                <a:spcPts val="0"/>
              </a:spcAft>
              <a:buSzPts val="2400"/>
              <a:buFont typeface="Arial"/>
              <a:buNone/>
              <a:defRPr sz="2400">
                <a:solidFill>
                  <a:srgbClr val="FFFFFF"/>
                </a:solidFill>
              </a:defRPr>
            </a:lvl4pPr>
            <a:lvl5pPr indent="-228600" lvl="4" marL="2286000" algn="l">
              <a:lnSpc>
                <a:spcPct val="100000"/>
              </a:lnSpc>
              <a:spcBef>
                <a:spcPts val="480"/>
              </a:spcBef>
              <a:spcAft>
                <a:spcPts val="0"/>
              </a:spcAft>
              <a:buSzPts val="2400"/>
              <a:buFont typeface="Arial"/>
              <a:buNone/>
              <a:defRPr sz="2400">
                <a:solidFill>
                  <a:srgbClr val="FFFFFF"/>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8" name="Google Shape;18;p50"/>
          <p:cNvSpPr txBox="1"/>
          <p:nvPr>
            <p:ph idx="2" type="body"/>
          </p:nvPr>
        </p:nvSpPr>
        <p:spPr>
          <a:xfrm>
            <a:off x="914400" y="3530600"/>
            <a:ext cx="10668000" cy="508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320"/>
              </a:spcBef>
              <a:spcAft>
                <a:spcPts val="0"/>
              </a:spcAft>
              <a:buSzPts val="1600"/>
              <a:buNone/>
              <a:defRPr sz="1600">
                <a:solidFill>
                  <a:srgbClr val="595959"/>
                </a:solidFill>
                <a:latin typeface="Titillium Web"/>
                <a:ea typeface="Titillium Web"/>
                <a:cs typeface="Titillium Web"/>
                <a:sym typeface="Titillium Web"/>
              </a:defRPr>
            </a:lvl1pPr>
            <a:lvl2pPr indent="-228600" lvl="1" marL="914400" algn="l">
              <a:lnSpc>
                <a:spcPct val="100000"/>
              </a:lnSpc>
              <a:spcBef>
                <a:spcPts val="320"/>
              </a:spcBef>
              <a:spcAft>
                <a:spcPts val="0"/>
              </a:spcAft>
              <a:buSzPts val="1600"/>
              <a:buNone/>
              <a:defRPr sz="1600">
                <a:solidFill>
                  <a:srgbClr val="FFFFFF"/>
                </a:solidFill>
              </a:defRPr>
            </a:lvl2pPr>
            <a:lvl3pPr indent="-228600" lvl="2" marL="1371600" algn="l">
              <a:lnSpc>
                <a:spcPct val="100000"/>
              </a:lnSpc>
              <a:spcBef>
                <a:spcPts val="320"/>
              </a:spcBef>
              <a:spcAft>
                <a:spcPts val="0"/>
              </a:spcAft>
              <a:buSzPts val="1600"/>
              <a:buNone/>
              <a:defRPr sz="1600">
                <a:solidFill>
                  <a:srgbClr val="FFFFFF"/>
                </a:solidFill>
              </a:defRPr>
            </a:lvl3pPr>
            <a:lvl4pPr indent="-228600" lvl="3" marL="1828800" algn="l">
              <a:lnSpc>
                <a:spcPct val="100000"/>
              </a:lnSpc>
              <a:spcBef>
                <a:spcPts val="320"/>
              </a:spcBef>
              <a:spcAft>
                <a:spcPts val="0"/>
              </a:spcAft>
              <a:buSzPts val="1600"/>
              <a:buFont typeface="Arial"/>
              <a:buNone/>
              <a:defRPr sz="1600">
                <a:solidFill>
                  <a:srgbClr val="FFFFFF"/>
                </a:solidFill>
              </a:defRPr>
            </a:lvl4pPr>
            <a:lvl5pPr indent="-228600" lvl="4" marL="2286000" algn="l">
              <a:lnSpc>
                <a:spcPct val="100000"/>
              </a:lnSpc>
              <a:spcBef>
                <a:spcPts val="320"/>
              </a:spcBef>
              <a:spcAft>
                <a:spcPts val="0"/>
              </a:spcAft>
              <a:buSzPts val="1600"/>
              <a:buFont typeface="Arial"/>
              <a:buNone/>
              <a:defRPr sz="1600">
                <a:solidFill>
                  <a:srgbClr val="FFFFFF"/>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pic>
        <p:nvPicPr>
          <p:cNvPr descr="/Users/ranja/Documents/5-resources/ppt/2018 ppt-with R/new/working files/graphics_HD-title-maroon.png" id="19" name="Google Shape;19;p50"/>
          <p:cNvPicPr preferRelativeResize="0"/>
          <p:nvPr/>
        </p:nvPicPr>
        <p:blipFill rotWithShape="1">
          <a:blip r:embed="rId2">
            <a:alphaModFix/>
          </a:blip>
          <a:srcRect b="0" l="0" r="0" t="0"/>
          <a:stretch/>
        </p:blipFill>
        <p:spPr>
          <a:xfrm>
            <a:off x="0" y="5013960"/>
            <a:ext cx="12192000" cy="18440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54"/>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400"/>
              <a:buFont typeface="Arial"/>
              <a:buNone/>
              <a:defRPr b="0" i="0" sz="4400" u="none" cap="none" strike="noStrike">
                <a:solidFill>
                  <a:srgbClr val="7A0019"/>
                </a:solidFill>
                <a:latin typeface="Titillium Web"/>
                <a:ea typeface="Titillium Web"/>
                <a:cs typeface="Titillium Web"/>
                <a:sym typeface="Titillium Web"/>
              </a:defRPr>
            </a:lvl1pPr>
            <a:lvl2pPr lvl="1"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2pPr>
            <a:lvl3pPr lvl="2"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3pPr>
            <a:lvl4pPr lvl="3"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4pPr>
            <a:lvl5pPr lvl="4"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5pPr>
            <a:lvl6pPr lvl="5"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9pPr>
          </a:lstStyle>
          <a:p/>
        </p:txBody>
      </p:sp>
      <p:sp>
        <p:nvSpPr>
          <p:cNvPr id="22" name="Google Shape;22;p54"/>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lvl1pPr indent="-406400" lvl="0" marL="457200" marR="0" algn="l">
              <a:lnSpc>
                <a:spcPct val="100000"/>
              </a:lnSpc>
              <a:spcBef>
                <a:spcPts val="560"/>
              </a:spcBef>
              <a:spcAft>
                <a:spcPts val="0"/>
              </a:spcAft>
              <a:buClr>
                <a:srgbClr val="7A0019"/>
              </a:buClr>
              <a:buSzPts val="2800"/>
              <a:buFont typeface="Noto Sans Symbols"/>
              <a:buChar char="❑"/>
              <a:defRPr b="0" i="0" sz="2800" u="none" cap="none" strike="noStrike">
                <a:solidFill>
                  <a:srgbClr val="595959"/>
                </a:solidFill>
                <a:latin typeface="Titillium Web"/>
                <a:ea typeface="Titillium Web"/>
                <a:cs typeface="Titillium Web"/>
                <a:sym typeface="Titillium Web"/>
              </a:defRPr>
            </a:lvl1pPr>
            <a:lvl2pPr indent="-381000" lvl="1" marL="914400" marR="0" algn="l">
              <a:lnSpc>
                <a:spcPct val="100000"/>
              </a:lnSpc>
              <a:spcBef>
                <a:spcPts val="480"/>
              </a:spcBef>
              <a:spcAft>
                <a:spcPts val="0"/>
              </a:spcAft>
              <a:buClr>
                <a:srgbClr val="7A0019"/>
              </a:buClr>
              <a:buSzPts val="2400"/>
              <a:buFont typeface="Courier New"/>
              <a:buChar char="o"/>
              <a:defRPr b="0" i="0" sz="2400" u="none" cap="none" strike="noStrike">
                <a:solidFill>
                  <a:srgbClr val="595959"/>
                </a:solidFill>
                <a:latin typeface="Titillium Web"/>
                <a:ea typeface="Titillium Web"/>
                <a:cs typeface="Titillium Web"/>
                <a:sym typeface="Titillium Web"/>
              </a:defRPr>
            </a:lvl2pPr>
            <a:lvl3pPr indent="-355600" lvl="2" marL="1371600" marR="0" algn="l">
              <a:lnSpc>
                <a:spcPct val="100000"/>
              </a:lnSpc>
              <a:spcBef>
                <a:spcPts val="400"/>
              </a:spcBef>
              <a:spcAft>
                <a:spcPts val="0"/>
              </a:spcAft>
              <a:buClr>
                <a:srgbClr val="7A0019"/>
              </a:buClr>
              <a:buSzPts val="2000"/>
              <a:buFont typeface="Noto Sans Symbols"/>
              <a:buChar char="✔"/>
              <a:defRPr b="0" i="0" sz="2000" u="none" cap="none" strike="noStrike">
                <a:solidFill>
                  <a:srgbClr val="595959"/>
                </a:solidFill>
                <a:latin typeface="Titillium Web"/>
                <a:ea typeface="Titillium Web"/>
                <a:cs typeface="Titillium Web"/>
                <a:sym typeface="Titillium Web"/>
              </a:defRPr>
            </a:lvl3pPr>
            <a:lvl4pPr indent="-342900" lvl="3" marL="1828800" marR="0" algn="l">
              <a:lnSpc>
                <a:spcPct val="100000"/>
              </a:lnSpc>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4pPr>
            <a:lvl5pPr indent="-342900" lvl="4" marL="2286000" marR="0" algn="l">
              <a:lnSpc>
                <a:spcPct val="100000"/>
              </a:lnSpc>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5pPr>
            <a:lvl6pPr indent="-355600" lvl="5" marL="27432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 name="Google Shape;23;p54"/>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51"/>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51"/>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400"/>
              <a:buFont typeface="Arial"/>
              <a:buNone/>
              <a:defRPr b="0" i="0" sz="4400" u="none" cap="none" strike="noStrike">
                <a:solidFill>
                  <a:srgbClr val="7A0019"/>
                </a:solidFill>
                <a:latin typeface="Titillium Web"/>
                <a:ea typeface="Titillium Web"/>
                <a:cs typeface="Titillium Web"/>
                <a:sym typeface="Titillium Web"/>
              </a:defRPr>
            </a:lvl1pPr>
            <a:lvl2pPr lvl="1"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2pPr>
            <a:lvl3pPr lvl="2"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3pPr>
            <a:lvl4pPr lvl="3"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4pPr>
            <a:lvl5pPr lvl="4"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5pPr>
            <a:lvl6pPr lvl="5"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9pPr>
          </a:lstStyle>
          <a:p/>
        </p:txBody>
      </p:sp>
      <p:sp>
        <p:nvSpPr>
          <p:cNvPr id="27" name="Google Shape;27;p51"/>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lvl1pPr indent="-406400" lvl="0" marL="457200" marR="0" algn="l">
              <a:lnSpc>
                <a:spcPct val="100000"/>
              </a:lnSpc>
              <a:spcBef>
                <a:spcPts val="560"/>
              </a:spcBef>
              <a:spcAft>
                <a:spcPts val="0"/>
              </a:spcAft>
              <a:buClr>
                <a:srgbClr val="7A0019"/>
              </a:buClr>
              <a:buSzPts val="2800"/>
              <a:buFont typeface="Noto Sans Symbols"/>
              <a:buChar char="❑"/>
              <a:defRPr b="0" i="0" sz="2800" u="none" cap="none" strike="noStrike">
                <a:solidFill>
                  <a:srgbClr val="595959"/>
                </a:solidFill>
                <a:latin typeface="Titillium Web"/>
                <a:ea typeface="Titillium Web"/>
                <a:cs typeface="Titillium Web"/>
                <a:sym typeface="Titillium Web"/>
              </a:defRPr>
            </a:lvl1pPr>
            <a:lvl2pPr indent="-381000" lvl="1" marL="914400" marR="0" algn="l">
              <a:lnSpc>
                <a:spcPct val="100000"/>
              </a:lnSpc>
              <a:spcBef>
                <a:spcPts val="480"/>
              </a:spcBef>
              <a:spcAft>
                <a:spcPts val="0"/>
              </a:spcAft>
              <a:buClr>
                <a:srgbClr val="7A0019"/>
              </a:buClr>
              <a:buSzPts val="2400"/>
              <a:buFont typeface="Courier New"/>
              <a:buChar char="o"/>
              <a:defRPr b="0" i="0" sz="2400" u="none" cap="none" strike="noStrike">
                <a:solidFill>
                  <a:srgbClr val="595959"/>
                </a:solidFill>
                <a:latin typeface="Titillium Web"/>
                <a:ea typeface="Titillium Web"/>
                <a:cs typeface="Titillium Web"/>
                <a:sym typeface="Titillium Web"/>
              </a:defRPr>
            </a:lvl2pPr>
            <a:lvl3pPr indent="-355600" lvl="2" marL="1371600" marR="0" algn="l">
              <a:lnSpc>
                <a:spcPct val="100000"/>
              </a:lnSpc>
              <a:spcBef>
                <a:spcPts val="400"/>
              </a:spcBef>
              <a:spcAft>
                <a:spcPts val="0"/>
              </a:spcAft>
              <a:buClr>
                <a:srgbClr val="7A0019"/>
              </a:buClr>
              <a:buSzPts val="2000"/>
              <a:buFont typeface="Noto Sans Symbols"/>
              <a:buChar char="✔"/>
              <a:defRPr b="0" i="0" sz="2000" u="none" cap="none" strike="noStrike">
                <a:solidFill>
                  <a:srgbClr val="595959"/>
                </a:solidFill>
                <a:latin typeface="Titillium Web"/>
                <a:ea typeface="Titillium Web"/>
                <a:cs typeface="Titillium Web"/>
                <a:sym typeface="Titillium Web"/>
              </a:defRPr>
            </a:lvl3pPr>
            <a:lvl4pPr indent="-342900" lvl="3" marL="1828800" marR="0" algn="l">
              <a:lnSpc>
                <a:spcPct val="100000"/>
              </a:lnSpc>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4pPr>
            <a:lvl5pPr indent="-342900" lvl="4" marL="2286000" marR="0" algn="l">
              <a:lnSpc>
                <a:spcPct val="100000"/>
              </a:lnSpc>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5pPr>
            <a:lvl6pPr indent="-355600" lvl="5" marL="27432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2"/>
          <p:cNvSpPr txBox="1"/>
          <p:nvPr>
            <p:ph type="title"/>
          </p:nvPr>
        </p:nvSpPr>
        <p:spPr>
          <a:xfrm>
            <a:off x="963084" y="4406905"/>
            <a:ext cx="10363200" cy="1362075"/>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400"/>
              <a:buNone/>
              <a:defRPr b="0" i="0"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 name="Google Shape;30;p52"/>
          <p:cNvSpPr txBox="1"/>
          <p:nvPr>
            <p:ph idx="1" type="body"/>
          </p:nvPr>
        </p:nvSpPr>
        <p:spPr>
          <a:xfrm>
            <a:off x="963084" y="2906713"/>
            <a:ext cx="10363200" cy="150018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400"/>
              </a:spcBef>
              <a:spcAft>
                <a:spcPts val="0"/>
              </a:spcAft>
              <a:buSzPts val="2000"/>
              <a:buNone/>
              <a:defRPr sz="2000"/>
            </a:lvl1pPr>
            <a:lvl2pPr indent="-228600" lvl="1" marL="914400" algn="l">
              <a:lnSpc>
                <a:spcPct val="100000"/>
              </a:lnSpc>
              <a:spcBef>
                <a:spcPts val="373"/>
              </a:spcBef>
              <a:spcAft>
                <a:spcPts val="0"/>
              </a:spcAft>
              <a:buSzPts val="1867"/>
              <a:buNone/>
              <a:defRPr sz="1867"/>
            </a:lvl2pPr>
            <a:lvl3pPr indent="-228600" lvl="2" marL="1371600" algn="l">
              <a:lnSpc>
                <a:spcPct val="100000"/>
              </a:lnSpc>
              <a:spcBef>
                <a:spcPts val="320"/>
              </a:spcBef>
              <a:spcAft>
                <a:spcPts val="0"/>
              </a:spcAft>
              <a:buSzPts val="1600"/>
              <a:buNone/>
              <a:defRPr sz="1600"/>
            </a:lvl3pPr>
            <a:lvl4pPr indent="-228600" lvl="3" marL="1828800" algn="l">
              <a:lnSpc>
                <a:spcPct val="100000"/>
              </a:lnSpc>
              <a:spcBef>
                <a:spcPts val="293"/>
              </a:spcBef>
              <a:spcAft>
                <a:spcPts val="0"/>
              </a:spcAft>
              <a:buSzPts val="1467"/>
              <a:buFont typeface="Arial"/>
              <a:buNone/>
              <a:defRPr sz="1467"/>
            </a:lvl4pPr>
            <a:lvl5pPr indent="-228600" lvl="4" marL="2286000" algn="l">
              <a:lnSpc>
                <a:spcPct val="100000"/>
              </a:lnSpc>
              <a:spcBef>
                <a:spcPts val="293"/>
              </a:spcBef>
              <a:spcAft>
                <a:spcPts val="0"/>
              </a:spcAft>
              <a:buSzPts val="1467"/>
              <a:buFont typeface="Arial"/>
              <a:buNone/>
              <a:defRPr sz="1467"/>
            </a:lvl5pPr>
            <a:lvl6pPr indent="-228600" lvl="5" marL="2743200" algn="l">
              <a:lnSpc>
                <a:spcPct val="100000"/>
              </a:lnSpc>
              <a:spcBef>
                <a:spcPts val="293"/>
              </a:spcBef>
              <a:spcAft>
                <a:spcPts val="0"/>
              </a:spcAft>
              <a:buSzPts val="1467"/>
              <a:buFont typeface="Arial"/>
              <a:buNone/>
              <a:defRPr sz="1467"/>
            </a:lvl6pPr>
            <a:lvl7pPr indent="-228600" lvl="6" marL="3200400" algn="l">
              <a:lnSpc>
                <a:spcPct val="100000"/>
              </a:lnSpc>
              <a:spcBef>
                <a:spcPts val="293"/>
              </a:spcBef>
              <a:spcAft>
                <a:spcPts val="0"/>
              </a:spcAft>
              <a:buSzPts val="1467"/>
              <a:buFont typeface="Arial"/>
              <a:buNone/>
              <a:defRPr sz="1467"/>
            </a:lvl7pPr>
            <a:lvl8pPr indent="-228600" lvl="7" marL="3657600" algn="l">
              <a:lnSpc>
                <a:spcPct val="100000"/>
              </a:lnSpc>
              <a:spcBef>
                <a:spcPts val="293"/>
              </a:spcBef>
              <a:spcAft>
                <a:spcPts val="0"/>
              </a:spcAft>
              <a:buSzPts val="1467"/>
              <a:buFont typeface="Arial"/>
              <a:buNone/>
              <a:defRPr sz="1467"/>
            </a:lvl8pPr>
            <a:lvl9pPr indent="-228600" lvl="8" marL="4114800" algn="l">
              <a:lnSpc>
                <a:spcPct val="100000"/>
              </a:lnSpc>
              <a:spcBef>
                <a:spcPts val="293"/>
              </a:spcBef>
              <a:spcAft>
                <a:spcPts val="0"/>
              </a:spcAft>
              <a:buSzPts val="1467"/>
              <a:buFont typeface="Arial"/>
              <a:buNone/>
              <a:defRPr sz="1467"/>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3"/>
          <p:cNvSpPr txBox="1"/>
          <p:nvPr>
            <p:ph idx="1" type="body"/>
          </p:nvPr>
        </p:nvSpPr>
        <p:spPr>
          <a:xfrm>
            <a:off x="198408" y="1447800"/>
            <a:ext cx="5745192" cy="4909868"/>
          </a:xfrm>
          <a:prstGeom prst="rect">
            <a:avLst/>
          </a:prstGeom>
          <a:noFill/>
          <a:ln>
            <a:noFill/>
          </a:ln>
        </p:spPr>
        <p:txBody>
          <a:bodyPr anchorCtr="0" anchor="t" bIns="34275" lIns="68575" spcFirstLastPara="1" rIns="68575" wrap="square" tIns="34275">
            <a:noAutofit/>
          </a:bodyPr>
          <a:lstStyle>
            <a:lvl1pPr indent="-406400" lvl="0" marL="457200" algn="l">
              <a:lnSpc>
                <a:spcPct val="100000"/>
              </a:lnSpc>
              <a:spcBef>
                <a:spcPts val="560"/>
              </a:spcBef>
              <a:spcAft>
                <a:spcPts val="0"/>
              </a:spcAft>
              <a:buSzPts val="2800"/>
              <a:buChar char="❑"/>
              <a:defRPr sz="2800">
                <a:latin typeface="Titillium Web"/>
                <a:ea typeface="Titillium Web"/>
                <a:cs typeface="Titillium Web"/>
                <a:sym typeface="Titillium Web"/>
              </a:defRPr>
            </a:lvl1pPr>
            <a:lvl2pPr indent="-381000" lvl="1" marL="914400" algn="l">
              <a:lnSpc>
                <a:spcPct val="100000"/>
              </a:lnSpc>
              <a:spcBef>
                <a:spcPts val="480"/>
              </a:spcBef>
              <a:spcAft>
                <a:spcPts val="0"/>
              </a:spcAft>
              <a:buSzPts val="2400"/>
              <a:buChar char="o"/>
              <a:defRPr sz="2400">
                <a:latin typeface="Titillium Web"/>
                <a:ea typeface="Titillium Web"/>
                <a:cs typeface="Titillium Web"/>
                <a:sym typeface="Titillium Web"/>
              </a:defRPr>
            </a:lvl2pPr>
            <a:lvl3pPr indent="-355600" lvl="2" marL="1371600" algn="l">
              <a:lnSpc>
                <a:spcPct val="100000"/>
              </a:lnSpc>
              <a:spcBef>
                <a:spcPts val="400"/>
              </a:spcBef>
              <a:spcAft>
                <a:spcPts val="0"/>
              </a:spcAft>
              <a:buSzPts val="2000"/>
              <a:buChar char="✔"/>
              <a:defRPr sz="2000">
                <a:latin typeface="Titillium Web"/>
                <a:ea typeface="Titillium Web"/>
                <a:cs typeface="Titillium Web"/>
                <a:sym typeface="Titillium Web"/>
              </a:defRPr>
            </a:lvl3pPr>
            <a:lvl4pPr indent="-347154" lvl="3" marL="1828800" algn="l">
              <a:lnSpc>
                <a:spcPct val="100000"/>
              </a:lnSpc>
              <a:spcBef>
                <a:spcPts val="373"/>
              </a:spcBef>
              <a:spcAft>
                <a:spcPts val="0"/>
              </a:spcAft>
              <a:buSzPts val="1867"/>
              <a:buFont typeface="Arial"/>
              <a:buChar char="–"/>
              <a:defRPr sz="1867"/>
            </a:lvl4pPr>
            <a:lvl5pPr indent="-347154" lvl="4" marL="2286000" algn="l">
              <a:lnSpc>
                <a:spcPct val="100000"/>
              </a:lnSpc>
              <a:spcBef>
                <a:spcPts val="373"/>
              </a:spcBef>
              <a:spcAft>
                <a:spcPts val="0"/>
              </a:spcAft>
              <a:buSzPts val="1867"/>
              <a:buFont typeface="Arial"/>
              <a:buChar char="»"/>
              <a:defRPr sz="1867"/>
            </a:lvl5pPr>
            <a:lvl6pPr indent="-347154" lvl="5" marL="2743200" algn="l">
              <a:lnSpc>
                <a:spcPct val="100000"/>
              </a:lnSpc>
              <a:spcBef>
                <a:spcPts val="373"/>
              </a:spcBef>
              <a:spcAft>
                <a:spcPts val="0"/>
              </a:spcAft>
              <a:buSzPts val="1867"/>
              <a:buFont typeface="Arial"/>
              <a:buChar char="»"/>
              <a:defRPr sz="1867"/>
            </a:lvl6pPr>
            <a:lvl7pPr indent="-347154" lvl="6" marL="3200400" algn="l">
              <a:lnSpc>
                <a:spcPct val="100000"/>
              </a:lnSpc>
              <a:spcBef>
                <a:spcPts val="373"/>
              </a:spcBef>
              <a:spcAft>
                <a:spcPts val="0"/>
              </a:spcAft>
              <a:buSzPts val="1867"/>
              <a:buFont typeface="Arial"/>
              <a:buChar char="»"/>
              <a:defRPr sz="1867"/>
            </a:lvl7pPr>
            <a:lvl8pPr indent="-347154" lvl="7" marL="3657600" algn="l">
              <a:lnSpc>
                <a:spcPct val="100000"/>
              </a:lnSpc>
              <a:spcBef>
                <a:spcPts val="373"/>
              </a:spcBef>
              <a:spcAft>
                <a:spcPts val="0"/>
              </a:spcAft>
              <a:buSzPts val="1867"/>
              <a:buFont typeface="Arial"/>
              <a:buChar char="»"/>
              <a:defRPr sz="1867"/>
            </a:lvl8pPr>
            <a:lvl9pPr indent="-347154" lvl="8" marL="4114800" algn="l">
              <a:lnSpc>
                <a:spcPct val="100000"/>
              </a:lnSpc>
              <a:spcBef>
                <a:spcPts val="373"/>
              </a:spcBef>
              <a:spcAft>
                <a:spcPts val="0"/>
              </a:spcAft>
              <a:buSzPts val="1867"/>
              <a:buFont typeface="Arial"/>
              <a:buChar char="»"/>
              <a:defRPr sz="1867"/>
            </a:lvl9pPr>
          </a:lstStyle>
          <a:p/>
        </p:txBody>
      </p:sp>
      <p:sp>
        <p:nvSpPr>
          <p:cNvPr id="33" name="Google Shape;33;p53"/>
          <p:cNvSpPr txBox="1"/>
          <p:nvPr>
            <p:ph idx="2" type="body"/>
          </p:nvPr>
        </p:nvSpPr>
        <p:spPr>
          <a:xfrm>
            <a:off x="6141527" y="1447800"/>
            <a:ext cx="5745191" cy="4909868"/>
          </a:xfrm>
          <a:prstGeom prst="rect">
            <a:avLst/>
          </a:prstGeom>
          <a:noFill/>
          <a:ln>
            <a:noFill/>
          </a:ln>
        </p:spPr>
        <p:txBody>
          <a:bodyPr anchorCtr="0" anchor="t" bIns="34275" lIns="68575" spcFirstLastPara="1" rIns="68575" wrap="square" tIns="34275">
            <a:noAutofit/>
          </a:bodyPr>
          <a:lstStyle>
            <a:lvl1pPr indent="-406400" lvl="0" marL="457200" algn="l">
              <a:lnSpc>
                <a:spcPct val="100000"/>
              </a:lnSpc>
              <a:spcBef>
                <a:spcPts val="560"/>
              </a:spcBef>
              <a:spcAft>
                <a:spcPts val="0"/>
              </a:spcAft>
              <a:buSzPts val="2800"/>
              <a:buChar char="❑"/>
              <a:defRPr sz="2800">
                <a:latin typeface="Titillium Web"/>
                <a:ea typeface="Titillium Web"/>
                <a:cs typeface="Titillium Web"/>
                <a:sym typeface="Titillium Web"/>
              </a:defRPr>
            </a:lvl1pPr>
            <a:lvl2pPr indent="-381000" lvl="1" marL="914400" algn="l">
              <a:lnSpc>
                <a:spcPct val="100000"/>
              </a:lnSpc>
              <a:spcBef>
                <a:spcPts val="480"/>
              </a:spcBef>
              <a:spcAft>
                <a:spcPts val="0"/>
              </a:spcAft>
              <a:buSzPts val="2400"/>
              <a:buChar char="o"/>
              <a:defRPr sz="2400">
                <a:latin typeface="Titillium Web"/>
                <a:ea typeface="Titillium Web"/>
                <a:cs typeface="Titillium Web"/>
                <a:sym typeface="Titillium Web"/>
              </a:defRPr>
            </a:lvl2pPr>
            <a:lvl3pPr indent="-355600" lvl="2" marL="1371600" algn="l">
              <a:lnSpc>
                <a:spcPct val="100000"/>
              </a:lnSpc>
              <a:spcBef>
                <a:spcPts val="400"/>
              </a:spcBef>
              <a:spcAft>
                <a:spcPts val="0"/>
              </a:spcAft>
              <a:buSzPts val="2000"/>
              <a:buChar char="✔"/>
              <a:defRPr sz="2000">
                <a:latin typeface="Titillium Web"/>
                <a:ea typeface="Titillium Web"/>
                <a:cs typeface="Titillium Web"/>
                <a:sym typeface="Titillium Web"/>
              </a:defRPr>
            </a:lvl3pPr>
            <a:lvl4pPr indent="-347154" lvl="3" marL="1828800" algn="l">
              <a:lnSpc>
                <a:spcPct val="100000"/>
              </a:lnSpc>
              <a:spcBef>
                <a:spcPts val="373"/>
              </a:spcBef>
              <a:spcAft>
                <a:spcPts val="0"/>
              </a:spcAft>
              <a:buSzPts val="1867"/>
              <a:buFont typeface="Arial"/>
              <a:buChar char="–"/>
              <a:defRPr sz="1867"/>
            </a:lvl4pPr>
            <a:lvl5pPr indent="-347154" lvl="4" marL="2286000" algn="l">
              <a:lnSpc>
                <a:spcPct val="100000"/>
              </a:lnSpc>
              <a:spcBef>
                <a:spcPts val="373"/>
              </a:spcBef>
              <a:spcAft>
                <a:spcPts val="0"/>
              </a:spcAft>
              <a:buSzPts val="1867"/>
              <a:buFont typeface="Arial"/>
              <a:buChar char="»"/>
              <a:defRPr sz="1867"/>
            </a:lvl5pPr>
            <a:lvl6pPr indent="-347154" lvl="5" marL="2743200" algn="l">
              <a:lnSpc>
                <a:spcPct val="100000"/>
              </a:lnSpc>
              <a:spcBef>
                <a:spcPts val="373"/>
              </a:spcBef>
              <a:spcAft>
                <a:spcPts val="0"/>
              </a:spcAft>
              <a:buSzPts val="1867"/>
              <a:buFont typeface="Arial"/>
              <a:buChar char="»"/>
              <a:defRPr sz="1867"/>
            </a:lvl6pPr>
            <a:lvl7pPr indent="-347154" lvl="6" marL="3200400" algn="l">
              <a:lnSpc>
                <a:spcPct val="100000"/>
              </a:lnSpc>
              <a:spcBef>
                <a:spcPts val="373"/>
              </a:spcBef>
              <a:spcAft>
                <a:spcPts val="0"/>
              </a:spcAft>
              <a:buSzPts val="1867"/>
              <a:buFont typeface="Arial"/>
              <a:buChar char="»"/>
              <a:defRPr sz="1867"/>
            </a:lvl7pPr>
            <a:lvl8pPr indent="-347154" lvl="7" marL="3657600" algn="l">
              <a:lnSpc>
                <a:spcPct val="100000"/>
              </a:lnSpc>
              <a:spcBef>
                <a:spcPts val="373"/>
              </a:spcBef>
              <a:spcAft>
                <a:spcPts val="0"/>
              </a:spcAft>
              <a:buSzPts val="1867"/>
              <a:buFont typeface="Arial"/>
              <a:buChar char="»"/>
              <a:defRPr sz="1867"/>
            </a:lvl8pPr>
            <a:lvl9pPr indent="-347154" lvl="8" marL="4114800" algn="l">
              <a:lnSpc>
                <a:spcPct val="100000"/>
              </a:lnSpc>
              <a:spcBef>
                <a:spcPts val="373"/>
              </a:spcBef>
              <a:spcAft>
                <a:spcPts val="0"/>
              </a:spcAft>
              <a:buSzPts val="1867"/>
              <a:buFont typeface="Arial"/>
              <a:buChar char="»"/>
              <a:defRPr sz="1867"/>
            </a:lvl9pPr>
          </a:lstStyle>
          <a:p/>
        </p:txBody>
      </p:sp>
      <p:sp>
        <p:nvSpPr>
          <p:cNvPr id="34" name="Google Shape;34;p53"/>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400"/>
              <a:buFont typeface="Arial"/>
              <a:buNone/>
              <a:defRPr b="0" i="0" sz="4400" u="none" cap="none" strike="noStrike">
                <a:solidFill>
                  <a:srgbClr val="7A0019"/>
                </a:solidFill>
                <a:latin typeface="Titillium Web"/>
                <a:ea typeface="Titillium Web"/>
                <a:cs typeface="Titillium Web"/>
                <a:sym typeface="Titillium Web"/>
              </a:defRPr>
            </a:lvl1pPr>
            <a:lvl2pPr lvl="1"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2pPr>
            <a:lvl3pPr lvl="2"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3pPr>
            <a:lvl4pPr lvl="3"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4pPr>
            <a:lvl5pPr lvl="4"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5pPr>
            <a:lvl6pPr lvl="5"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9pPr>
          </a:lstStyle>
          <a:p/>
        </p:txBody>
      </p:sp>
      <p:sp>
        <p:nvSpPr>
          <p:cNvPr id="35" name="Google Shape;35;p53"/>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55"/>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Corbel"/>
                <a:ea typeface="Corbel"/>
                <a:cs typeface="Corbel"/>
                <a:sym typeface="Corbe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rgbClr val="7A0019"/>
                </a:solidFill>
                <a:latin typeface="Arial"/>
                <a:ea typeface="Arial"/>
                <a:cs typeface="Arial"/>
                <a:sym typeface="Arial"/>
              </a:defRPr>
            </a:lvl9pPr>
          </a:lstStyle>
          <a:p/>
        </p:txBody>
      </p:sp>
      <p:sp>
        <p:nvSpPr>
          <p:cNvPr id="11" name="Google Shape;11;p49"/>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lvl1pPr indent="-406400" lvl="0" marL="457200" marR="0" rtl="0" algn="l">
              <a:lnSpc>
                <a:spcPct val="100000"/>
              </a:lnSpc>
              <a:spcBef>
                <a:spcPts val="560"/>
              </a:spcBef>
              <a:spcAft>
                <a:spcPts val="0"/>
              </a:spcAft>
              <a:buClr>
                <a:srgbClr val="7A0019"/>
              </a:buClr>
              <a:buSzPts val="2800"/>
              <a:buFont typeface="Noto Sans Symbols"/>
              <a:buChar char="❑"/>
              <a:defRPr b="0" i="0" sz="2800" u="none" cap="none" strike="noStrike">
                <a:solidFill>
                  <a:srgbClr val="595959"/>
                </a:solidFill>
                <a:latin typeface="Arial"/>
                <a:ea typeface="Arial"/>
                <a:cs typeface="Arial"/>
                <a:sym typeface="Arial"/>
              </a:defRPr>
            </a:lvl1pPr>
            <a:lvl2pPr indent="-381000" lvl="1" marL="914400" marR="0" rtl="0" algn="l">
              <a:lnSpc>
                <a:spcPct val="100000"/>
              </a:lnSpc>
              <a:spcBef>
                <a:spcPts val="480"/>
              </a:spcBef>
              <a:spcAft>
                <a:spcPts val="0"/>
              </a:spcAft>
              <a:buClr>
                <a:srgbClr val="7A0019"/>
              </a:buClr>
              <a:buSzPts val="2400"/>
              <a:buFont typeface="Courier New"/>
              <a:buChar char="o"/>
              <a:defRPr b="0" i="0" sz="2400" u="none" cap="none" strike="noStrike">
                <a:solidFill>
                  <a:srgbClr val="595959"/>
                </a:solidFill>
                <a:latin typeface="Arial"/>
                <a:ea typeface="Arial"/>
                <a:cs typeface="Arial"/>
                <a:sym typeface="Arial"/>
              </a:defRPr>
            </a:lvl2pPr>
            <a:lvl3pPr indent="-355600" lvl="2" marL="1371600" marR="0" rtl="0" algn="l">
              <a:lnSpc>
                <a:spcPct val="100000"/>
              </a:lnSpc>
              <a:spcBef>
                <a:spcPts val="400"/>
              </a:spcBef>
              <a:spcAft>
                <a:spcPts val="0"/>
              </a:spcAft>
              <a:buClr>
                <a:srgbClr val="7A0019"/>
              </a:buClr>
              <a:buSzPts val="2000"/>
              <a:buFont typeface="Noto Sans Symbols"/>
              <a:buChar char="✔"/>
              <a:defRPr b="0" i="0" sz="2000" u="none" cap="none" strike="noStrike">
                <a:solidFill>
                  <a:srgbClr val="595959"/>
                </a:solidFill>
                <a:latin typeface="Arial"/>
                <a:ea typeface="Arial"/>
                <a:cs typeface="Arial"/>
                <a:sym typeface="Arial"/>
              </a:defRPr>
            </a:lvl3pPr>
            <a:lvl4pPr indent="-342900" lvl="3" marL="1828800" marR="0" rtl="0" algn="l">
              <a:lnSpc>
                <a:spcPct val="100000"/>
              </a:lnSpc>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4pPr>
            <a:lvl5pPr indent="-342900" lvl="4" marL="2286000" marR="0" rtl="0" algn="l">
              <a:lnSpc>
                <a:spcPct val="100000"/>
              </a:lnSpc>
              <a:spcBef>
                <a:spcPts val="360"/>
              </a:spcBef>
              <a:spcAft>
                <a:spcPts val="0"/>
              </a:spcAft>
              <a:buClr>
                <a:srgbClr val="7A0019"/>
              </a:buClr>
              <a:buSzPts val="1800"/>
              <a:buFont typeface="Arial"/>
              <a:buChar char="»"/>
              <a:defRPr b="0" i="0" sz="1800" u="none" cap="none" strike="noStrike">
                <a:solidFill>
                  <a:srgbClr val="595959"/>
                </a:solidFill>
                <a:latin typeface="Arial"/>
                <a:ea typeface="Arial"/>
                <a:cs typeface="Arial"/>
                <a:sym typeface="Arial"/>
              </a:defRPr>
            </a:lvl5pPr>
            <a:lvl6pPr indent="-355600" lvl="5" marL="2743200" marR="0" rtl="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rgbClr val="7A0019"/>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sers/ranja/Documents/5-resources/ppt/2018 ppt-with R/new/working files/graphics_HD-M-maroon.png" id="12" name="Google Shape;12;p49"/>
          <p:cNvPicPr preferRelativeResize="0"/>
          <p:nvPr/>
        </p:nvPicPr>
        <p:blipFill rotWithShape="1">
          <a:blip r:embed="rId1">
            <a:alphaModFix/>
          </a:blip>
          <a:srcRect b="0" l="0" r="0" t="0"/>
          <a:stretch/>
        </p:blipFill>
        <p:spPr>
          <a:xfrm>
            <a:off x="0" y="6469381"/>
            <a:ext cx="12192000" cy="388620"/>
          </a:xfrm>
          <a:prstGeom prst="rect">
            <a:avLst/>
          </a:prstGeom>
          <a:noFill/>
          <a:ln>
            <a:noFill/>
          </a:ln>
        </p:spPr>
      </p:pic>
      <p:sp>
        <p:nvSpPr>
          <p:cNvPr id="13" name="Google Shape;13;p49"/>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49"/>
          <p:cNvSpPr txBox="1"/>
          <p:nvPr/>
        </p:nvSpPr>
        <p:spPr>
          <a:xfrm>
            <a:off x="116457" y="6525191"/>
            <a:ext cx="157863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Titillium Web"/>
                <a:ea typeface="Titillium Web"/>
                <a:cs typeface="Titillium Web"/>
                <a:sym typeface="Titillium Web"/>
              </a:rPr>
              <a:t>CSCI 5541 NLP</a:t>
            </a:r>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sci5541s25.slack.com/" TargetMode="External"/><Relationship Id="rId4" Type="http://schemas.openxmlformats.org/officeDocument/2006/relationships/image" Target="../media/image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canvas.umn.edu/courses/483164" TargetMode="External"/><Relationship Id="rId4" Type="http://schemas.openxmlformats.org/officeDocument/2006/relationships/image" Target="../media/image47.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ykang.github.io/classes/csci5541/F24/#homework"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54.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jimtmooney.github.io/Courses/S25/hw/Project_Description.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umn.zoom.us/j/6209842140" TargetMode="Externa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hyperlink" Target="https://arxiv.org/abs/2306.0404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hyperlink" Target="https://arxiv.org/abs/2312.1689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jimtmooney.github.io/Courses/S25/index.html" TargetMode="External"/><Relationship Id="rId4" Type="http://schemas.openxmlformats.org/officeDocument/2006/relationships/hyperlink" Target="https://csci5541s25.slack.com/" TargetMode="External"/><Relationship Id="rId5" Type="http://schemas.openxmlformats.org/officeDocument/2006/relationships/hyperlink" Target="https://canvas.umn.edu/courses/48316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eb.stanford.edu/~jurafsky/slp3/" TargetMode="External"/><Relationship Id="rId4" Type="http://schemas.openxmlformats.org/officeDocument/2006/relationships/hyperlink" Target="https://web.stanford.edu/class/cs224n/" TargetMode="External"/><Relationship Id="rId5" Type="http://schemas.openxmlformats.org/officeDocument/2006/relationships/hyperlink" Target="https://people.ischool.berkeley.edu/~dbamman/nlp22.html" TargetMode="External"/><Relationship Id="rId6" Type="http://schemas.openxmlformats.org/officeDocument/2006/relationships/hyperlink" Target="https://www.phontron.com/class/nn4nlp2021/schedu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communitystandards.umn.edu/avoid-violations/avoiding-scholastic-dishonest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ocs.google.com/document/d/1Kdo6BN1h2yISYHTTSC6DVLWhNEaEcRxk/edit?usp=sharing&amp;ouid=102305309222832534233&amp;rtpof=true&amp;sd=tru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coursicle.com/umn/courses/CSCI/2041/" TargetMode="External"/><Relationship Id="rId4" Type="http://schemas.openxmlformats.org/officeDocument/2006/relationships/hyperlink" Target="https://onestop2.umn.edu/pcas/viewCatalogCourse.do?courseId=01409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la.umn.edu/linguistics/graduate/cours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
          <p:cNvSpPr txBox="1"/>
          <p:nvPr>
            <p:ph type="ctrTitle"/>
          </p:nvPr>
        </p:nvSpPr>
        <p:spPr>
          <a:xfrm>
            <a:off x="914400" y="787400"/>
            <a:ext cx="10668000" cy="11430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400"/>
              <a:buNone/>
            </a:pPr>
            <a:r>
              <a:rPr lang="en-US" sz="4000"/>
              <a:t>CSCI 5541: Natural Language Processing</a:t>
            </a:r>
            <a:endParaRPr/>
          </a:p>
        </p:txBody>
      </p:sp>
      <p:sp>
        <p:nvSpPr>
          <p:cNvPr id="43" name="Google Shape;43;p1"/>
          <p:cNvSpPr txBox="1"/>
          <p:nvPr>
            <p:ph idx="1" type="body"/>
          </p:nvPr>
        </p:nvSpPr>
        <p:spPr>
          <a:xfrm>
            <a:off x="914400" y="2135975"/>
            <a:ext cx="10668000" cy="609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400"/>
              <a:buNone/>
            </a:pPr>
            <a:r>
              <a:rPr b="1" lang="en-US" sz="2400"/>
              <a:t>Lecture 1: Class Overview</a:t>
            </a:r>
            <a:endParaRPr b="1"/>
          </a:p>
          <a:p>
            <a:pPr indent="0" lvl="0" marL="0" rtl="0" algn="l">
              <a:lnSpc>
                <a:spcPct val="100000"/>
              </a:lnSpc>
              <a:spcBef>
                <a:spcPts val="480"/>
              </a:spcBef>
              <a:spcAft>
                <a:spcPts val="0"/>
              </a:spcAft>
              <a:buSzPts val="2400"/>
              <a:buNone/>
            </a:pPr>
            <a:r>
              <a:t/>
            </a:r>
            <a:endParaRPr b="1"/>
          </a:p>
        </p:txBody>
      </p:sp>
      <p:sp>
        <p:nvSpPr>
          <p:cNvPr id="44" name="Google Shape;44;p1"/>
          <p:cNvSpPr txBox="1"/>
          <p:nvPr/>
        </p:nvSpPr>
        <p:spPr>
          <a:xfrm>
            <a:off x="914401" y="2824109"/>
            <a:ext cx="3321170" cy="5115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A0019"/>
              </a:buClr>
              <a:buSzPts val="2800"/>
              <a:buFont typeface="Noto Sans Symbols"/>
              <a:buNone/>
            </a:pPr>
            <a:r>
              <a:rPr lang="en-US" sz="1200">
                <a:solidFill>
                  <a:srgbClr val="595959"/>
                </a:solidFill>
                <a:latin typeface="Titillium Web"/>
                <a:ea typeface="Titillium Web"/>
                <a:cs typeface="Titillium Web"/>
                <a:sym typeface="Titillium Web"/>
              </a:rPr>
              <a:t>James Mooney</a:t>
            </a:r>
            <a:r>
              <a:rPr b="0" i="0" lang="en-US" sz="1200" u="none" cap="none" strike="noStrike">
                <a:solidFill>
                  <a:srgbClr val="595959"/>
                </a:solidFill>
                <a:latin typeface="Titillium Web"/>
                <a:ea typeface="Titillium Web"/>
                <a:cs typeface="Titillium Web"/>
                <a:sym typeface="Titillium Web"/>
              </a:rPr>
              <a:t>, University of Minnesota</a:t>
            </a:r>
            <a:endParaRPr b="0" i="0" sz="1200" u="none" cap="none" strike="noStrike">
              <a:solidFill>
                <a:srgbClr val="595959"/>
              </a:solidFill>
              <a:latin typeface="Titillium Web"/>
              <a:ea typeface="Titillium Web"/>
              <a:cs typeface="Titillium Web"/>
              <a:sym typeface="Titillium Web"/>
            </a:endParaRPr>
          </a:p>
        </p:txBody>
      </p:sp>
      <p:pic>
        <p:nvPicPr>
          <p:cNvPr descr="About Us | Agro Informatics" id="45" name="Google Shape;45;p1"/>
          <p:cNvPicPr preferRelativeResize="0"/>
          <p:nvPr/>
        </p:nvPicPr>
        <p:blipFill rotWithShape="1">
          <a:blip r:embed="rId3">
            <a:alphaModFix/>
          </a:blip>
          <a:srcRect b="0" l="0" r="0" t="0"/>
          <a:stretch/>
        </p:blipFill>
        <p:spPr>
          <a:xfrm>
            <a:off x="1223640" y="3607852"/>
            <a:ext cx="1662997" cy="1341481"/>
          </a:xfrm>
          <a:prstGeom prst="rect">
            <a:avLst/>
          </a:prstGeom>
          <a:noFill/>
          <a:ln>
            <a:noFill/>
          </a:ln>
        </p:spPr>
      </p:pic>
      <p:pic>
        <p:nvPicPr>
          <p:cNvPr descr="Logo&#10;&#10;Description automatically generated" id="46" name="Google Shape;46;p1"/>
          <p:cNvPicPr preferRelativeResize="0"/>
          <p:nvPr/>
        </p:nvPicPr>
        <p:blipFill rotWithShape="1">
          <a:blip r:embed="rId4">
            <a:alphaModFix/>
          </a:blip>
          <a:srcRect b="0" l="0" r="0" t="0"/>
          <a:stretch/>
        </p:blipFill>
        <p:spPr>
          <a:xfrm>
            <a:off x="2803417" y="3335659"/>
            <a:ext cx="1852794" cy="18527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0"/>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8980 vs 5980 vs 5541</a:t>
            </a:r>
            <a:endParaRPr/>
          </a:p>
        </p:txBody>
      </p:sp>
      <p:sp>
        <p:nvSpPr>
          <p:cNvPr id="109" name="Google Shape;109;p30"/>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800"/>
              <a:buChar char="❑"/>
            </a:pPr>
            <a:r>
              <a:rPr lang="en-US" sz="2800"/>
              <a:t> Some lectures will be shared across the three classes but they have different focuses; </a:t>
            </a:r>
            <a:endParaRPr/>
          </a:p>
          <a:p>
            <a:pPr indent="-285781" lvl="1" marL="743031" rtl="0" algn="l">
              <a:lnSpc>
                <a:spcPct val="100000"/>
              </a:lnSpc>
              <a:spcBef>
                <a:spcPts val="480"/>
              </a:spcBef>
              <a:spcAft>
                <a:spcPts val="0"/>
              </a:spcAft>
              <a:buSzPts val="2400"/>
              <a:buChar char="o"/>
            </a:pPr>
            <a:r>
              <a:rPr lang="en-US" sz="2400">
                <a:latin typeface="Titillium Web"/>
                <a:ea typeface="Titillium Web"/>
                <a:cs typeface="Titillium Web"/>
                <a:sym typeface="Titillium Web"/>
              </a:rPr>
              <a:t> 5980 (NLP with Deep Learning) </a:t>
            </a:r>
            <a:endParaRPr>
              <a:latin typeface="Titillium Web"/>
              <a:ea typeface="Titillium Web"/>
              <a:cs typeface="Titillium Web"/>
              <a:sym typeface="Titillium Web"/>
            </a:endParaRPr>
          </a:p>
          <a:p>
            <a:pPr indent="-228625" lvl="2" marL="1143123" rtl="0" algn="l">
              <a:lnSpc>
                <a:spcPct val="100000"/>
              </a:lnSpc>
              <a:spcBef>
                <a:spcPts val="400"/>
              </a:spcBef>
              <a:spcAft>
                <a:spcPts val="0"/>
              </a:spcAft>
              <a:buSzPts val="2000"/>
              <a:buChar char="✔"/>
            </a:pPr>
            <a:r>
              <a:rPr lang="en-US" sz="2000">
                <a:latin typeface="Titillium Web"/>
                <a:ea typeface="Titillium Web"/>
                <a:cs typeface="Titillium Web"/>
                <a:sym typeface="Titillium Web"/>
              </a:rPr>
              <a:t> focuses on more "processing" parts of NLP, particularly with deep learning methods. </a:t>
            </a:r>
            <a:endParaRPr>
              <a:latin typeface="Titillium Web"/>
              <a:ea typeface="Titillium Web"/>
              <a:cs typeface="Titillium Web"/>
              <a:sym typeface="Titillium Web"/>
            </a:endParaRPr>
          </a:p>
          <a:p>
            <a:pPr indent="-285781" lvl="1" marL="743031" rtl="0" algn="l">
              <a:lnSpc>
                <a:spcPct val="100000"/>
              </a:lnSpc>
              <a:spcBef>
                <a:spcPts val="480"/>
              </a:spcBef>
              <a:spcAft>
                <a:spcPts val="0"/>
              </a:spcAft>
              <a:buSzPts val="2400"/>
              <a:buChar char="o"/>
            </a:pPr>
            <a:r>
              <a:rPr lang="en-US" sz="2400">
                <a:latin typeface="Titillium Web"/>
                <a:ea typeface="Titillium Web"/>
                <a:cs typeface="Titillium Web"/>
                <a:sym typeface="Titillium Web"/>
              </a:rPr>
              <a:t> 8980 (Intro to NLP Research)</a:t>
            </a:r>
            <a:endParaRPr>
              <a:latin typeface="Titillium Web"/>
              <a:ea typeface="Titillium Web"/>
              <a:cs typeface="Titillium Web"/>
              <a:sym typeface="Titillium Web"/>
            </a:endParaRPr>
          </a:p>
          <a:p>
            <a:pPr indent="-228625" lvl="2" marL="1143123" rtl="0" algn="l">
              <a:lnSpc>
                <a:spcPct val="100000"/>
              </a:lnSpc>
              <a:spcBef>
                <a:spcPts val="400"/>
              </a:spcBef>
              <a:spcAft>
                <a:spcPts val="0"/>
              </a:spcAft>
              <a:buSzPts val="2000"/>
              <a:buChar char="✔"/>
            </a:pPr>
            <a:r>
              <a:rPr lang="en-US" sz="2000">
                <a:latin typeface="Titillium Web"/>
                <a:ea typeface="Titillium Web"/>
                <a:cs typeface="Titillium Web"/>
                <a:sym typeface="Titillium Web"/>
              </a:rPr>
              <a:t> covers broad aspects of NLP research, including theory grounding, data annotation, error analysis, emerging topics, and applications to different fields.</a:t>
            </a:r>
            <a:endParaRPr>
              <a:latin typeface="Titillium Web"/>
              <a:ea typeface="Titillium Web"/>
              <a:cs typeface="Titillium Web"/>
              <a:sym typeface="Titillium Web"/>
            </a:endParaRPr>
          </a:p>
          <a:p>
            <a:pPr indent="-285781" lvl="1" marL="743031" rtl="0" algn="l">
              <a:lnSpc>
                <a:spcPct val="100000"/>
              </a:lnSpc>
              <a:spcBef>
                <a:spcPts val="480"/>
              </a:spcBef>
              <a:spcAft>
                <a:spcPts val="0"/>
              </a:spcAft>
              <a:buSzPts val="2400"/>
              <a:buChar char="o"/>
            </a:pPr>
            <a:r>
              <a:rPr lang="en-US" sz="2400">
                <a:latin typeface="Titillium Web"/>
                <a:ea typeface="Titillium Web"/>
                <a:cs typeface="Titillium Web"/>
                <a:sym typeface="Titillium Web"/>
              </a:rPr>
              <a:t> 5541 (NLP, </a:t>
            </a:r>
            <a:r>
              <a:rPr i="1" lang="en-US" sz="2400">
                <a:solidFill>
                  <a:srgbClr val="0070C0"/>
                </a:solidFill>
                <a:latin typeface="Titillium Web"/>
                <a:ea typeface="Titillium Web"/>
                <a:cs typeface="Titillium Web"/>
                <a:sym typeface="Titillium Web"/>
              </a:rPr>
              <a:t>this course</a:t>
            </a:r>
            <a:r>
              <a:rPr lang="en-US" sz="2400">
                <a:latin typeface="Titillium Web"/>
                <a:ea typeface="Titillium Web"/>
                <a:cs typeface="Titillium Web"/>
                <a:sym typeface="Titillium Web"/>
              </a:rPr>
              <a:t>) </a:t>
            </a:r>
            <a:endParaRPr>
              <a:latin typeface="Titillium Web"/>
              <a:ea typeface="Titillium Web"/>
              <a:cs typeface="Titillium Web"/>
              <a:sym typeface="Titillium Web"/>
            </a:endParaRPr>
          </a:p>
          <a:p>
            <a:pPr indent="-228625" lvl="2" marL="1143123" rtl="0" algn="l">
              <a:lnSpc>
                <a:spcPct val="100000"/>
              </a:lnSpc>
              <a:spcBef>
                <a:spcPts val="400"/>
              </a:spcBef>
              <a:spcAft>
                <a:spcPts val="0"/>
              </a:spcAft>
              <a:buSzPts val="2000"/>
              <a:buChar char="✔"/>
            </a:pPr>
            <a:r>
              <a:rPr lang="en-US" sz="2000">
                <a:latin typeface="Titillium Web"/>
                <a:ea typeface="Titillium Web"/>
                <a:cs typeface="Titillium Web"/>
                <a:sym typeface="Titillium Web"/>
              </a:rPr>
              <a:t> is an </a:t>
            </a:r>
            <a:r>
              <a:rPr i="1" lang="en-US" sz="2000">
                <a:latin typeface="Titillium Web"/>
                <a:ea typeface="Titillium Web"/>
                <a:cs typeface="Titillium Web"/>
                <a:sym typeface="Titillium Web"/>
              </a:rPr>
              <a:t>introductory</a:t>
            </a:r>
            <a:r>
              <a:rPr lang="en-US" sz="2000">
                <a:latin typeface="Titillium Web"/>
                <a:ea typeface="Titillium Web"/>
                <a:cs typeface="Titillium Web"/>
                <a:sym typeface="Titillium Web"/>
              </a:rPr>
              <a:t> class to cover some basic computational methods with applications and representations, and lear</a:t>
            </a:r>
            <a:r>
              <a:rPr lang="en-US">
                <a:latin typeface="Titillium Web"/>
                <a:ea typeface="Titillium Web"/>
                <a:cs typeface="Titillium Web"/>
                <a:sym typeface="Titillium Web"/>
              </a:rPr>
              <a:t>n practical skills to apply them to your work</a:t>
            </a:r>
            <a:endParaRPr/>
          </a:p>
          <a:p>
            <a:pPr indent="-285781" lvl="1" marL="743031" rtl="0" algn="l">
              <a:lnSpc>
                <a:spcPct val="100000"/>
              </a:lnSpc>
              <a:spcBef>
                <a:spcPts val="480"/>
              </a:spcBef>
              <a:spcAft>
                <a:spcPts val="0"/>
              </a:spcAft>
              <a:buSzPts val="2400"/>
              <a:buChar char="o"/>
            </a:pPr>
            <a:r>
              <a:rPr lang="en-US" sz="2400">
                <a:latin typeface="Titillium Web"/>
                <a:ea typeface="Titillium Web"/>
                <a:cs typeface="Titillium Web"/>
                <a:sym typeface="Titillium Web"/>
              </a:rPr>
              <a:t> 55XX (Large Language models, </a:t>
            </a:r>
            <a:r>
              <a:rPr i="1" lang="en-US" sz="2400">
                <a:solidFill>
                  <a:srgbClr val="0070C0"/>
                </a:solidFill>
                <a:latin typeface="Titillium Web"/>
                <a:ea typeface="Titillium Web"/>
                <a:cs typeface="Titillium Web"/>
                <a:sym typeface="Titillium Web"/>
              </a:rPr>
              <a:t>TBD</a:t>
            </a:r>
            <a:r>
              <a:rPr lang="en-US" sz="2400">
                <a:latin typeface="Titillium Web"/>
                <a:ea typeface="Titillium Web"/>
                <a:cs typeface="Titillium Web"/>
                <a:sym typeface="Titillium Web"/>
              </a:rPr>
              <a:t>) </a:t>
            </a:r>
            <a:endParaRPr>
              <a:latin typeface="Titillium Web"/>
              <a:ea typeface="Titillium Web"/>
              <a:cs typeface="Titillium Web"/>
              <a:sym typeface="Titillium Web"/>
            </a:endParaRPr>
          </a:p>
          <a:p>
            <a:pPr indent="-228625" lvl="2" marL="1143123" rtl="0" algn="l">
              <a:lnSpc>
                <a:spcPct val="100000"/>
              </a:lnSpc>
              <a:spcBef>
                <a:spcPts val="400"/>
              </a:spcBef>
              <a:spcAft>
                <a:spcPts val="0"/>
              </a:spcAft>
              <a:buSzPts val="2000"/>
              <a:buChar char="✔"/>
            </a:pPr>
            <a:r>
              <a:rPr lang="en-US" sz="2000">
                <a:latin typeface="Titillium Web"/>
                <a:ea typeface="Titillium Web"/>
                <a:cs typeface="Titillium Web"/>
                <a:sym typeface="Titillium Web"/>
              </a:rPr>
              <a:t> is an advanced course that cover a broad ranges of LLMs from technical knowledge, to latest </a:t>
            </a:r>
            <a:r>
              <a:rPr lang="en-US">
                <a:latin typeface="Titillium Web"/>
                <a:ea typeface="Titillium Web"/>
                <a:cs typeface="Titillium Web"/>
                <a:sym typeface="Titillium Web"/>
              </a:rPr>
              <a:t>learning methods, </a:t>
            </a:r>
            <a:r>
              <a:rPr lang="en-US" sz="2000">
                <a:latin typeface="Titillium Web"/>
                <a:ea typeface="Titillium Web"/>
                <a:cs typeface="Titillium Web"/>
                <a:sym typeface="Titillium Web"/>
              </a:rPr>
              <a:t>to applications, to societal impacts</a:t>
            </a:r>
            <a:endParaRPr>
              <a:latin typeface="Titillium Web"/>
              <a:ea typeface="Titillium Web"/>
              <a:cs typeface="Titillium Web"/>
              <a:sym typeface="Titillium Web"/>
            </a:endParaRPr>
          </a:p>
          <a:p>
            <a:pPr indent="-101625" lvl="1" marL="685923" rtl="0" algn="l">
              <a:lnSpc>
                <a:spcPct val="100000"/>
              </a:lnSpc>
              <a:spcBef>
                <a:spcPts val="400"/>
              </a:spcBef>
              <a:spcAft>
                <a:spcPts val="0"/>
              </a:spcAft>
              <a:buSzPts val="2000"/>
              <a:buNone/>
            </a:pPr>
            <a:r>
              <a:t/>
            </a:r>
            <a:endParaRPr>
              <a:latin typeface="Titillium Web"/>
              <a:ea typeface="Titillium Web"/>
              <a:cs typeface="Titillium Web"/>
              <a:sym typeface="Titillium Web"/>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sp>
        <p:nvSpPr>
          <p:cNvPr id="110" name="Google Shape;110;p30"/>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1"/>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Class Slack</a:t>
            </a:r>
            <a:endParaRPr/>
          </a:p>
        </p:txBody>
      </p:sp>
      <p:sp>
        <p:nvSpPr>
          <p:cNvPr id="116" name="Google Shape;116;p31"/>
          <p:cNvSpPr txBox="1"/>
          <p:nvPr>
            <p:ph idx="1" type="body"/>
          </p:nvPr>
        </p:nvSpPr>
        <p:spPr>
          <a:xfrm>
            <a:off x="198408" y="1447799"/>
            <a:ext cx="5897591" cy="4826251"/>
          </a:xfrm>
          <a:prstGeom prst="rect">
            <a:avLst/>
          </a:prstGeom>
          <a:noFill/>
          <a:ln>
            <a:noFill/>
          </a:ln>
        </p:spPr>
        <p:txBody>
          <a:bodyPr anchorCtr="0" anchor="t" bIns="34275" lIns="68575" spcFirstLastPara="1" rIns="68575" wrap="square" tIns="34275">
            <a:noAutofit/>
          </a:bodyPr>
          <a:lstStyle/>
          <a:p>
            <a:pPr indent="-406400" lvl="0" marL="457200" rtl="0" algn="l">
              <a:spcBef>
                <a:spcPts val="480"/>
              </a:spcBef>
              <a:spcAft>
                <a:spcPts val="0"/>
              </a:spcAft>
              <a:buSzPts val="2800"/>
              <a:buChar char="❑"/>
            </a:pPr>
            <a:r>
              <a:rPr lang="en-US" sz="2400" u="sng">
                <a:solidFill>
                  <a:srgbClr val="158CBA"/>
                </a:solidFill>
                <a:highlight>
                  <a:srgbClr val="FFFFFF"/>
                </a:highlight>
                <a:hlinkClick r:id="rId3">
                  <a:extLst>
                    <a:ext uri="{A12FA001-AC4F-418D-AE19-62706E023703}">
                      <ahyp:hlinkClr val="tx"/>
                    </a:ext>
                  </a:extLst>
                </a:hlinkClick>
              </a:rPr>
              <a:t>https://csci5541s25.slack.com/</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Slack will be the primary method of communication.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A separate channel for UNITE/Remote students</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“prj-[A/B]-MENTOR-TEAMNAME”</a:t>
            </a:r>
            <a:endParaRPr/>
          </a:p>
          <a:p>
            <a:pPr indent="-381000" lvl="1" marL="914400" rtl="0" algn="l">
              <a:lnSpc>
                <a:spcPct val="100000"/>
              </a:lnSpc>
              <a:spcBef>
                <a:spcPts val="480"/>
              </a:spcBef>
              <a:spcAft>
                <a:spcPts val="0"/>
              </a:spcAft>
              <a:buSzPts val="2400"/>
              <a:buChar char="o"/>
            </a:pPr>
            <a:r>
              <a:rPr lang="en-US">
                <a:solidFill>
                  <a:srgbClr val="C00000"/>
                </a:solidFill>
              </a:rPr>
              <a:t>With instructors</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“prj-[A/B]-TEAMNAME”</a:t>
            </a:r>
            <a:endParaRPr/>
          </a:p>
          <a:p>
            <a:pPr indent="-381000" lvl="1" marL="914400" rtl="0" algn="l">
              <a:lnSpc>
                <a:spcPct val="100000"/>
              </a:lnSpc>
              <a:spcBef>
                <a:spcPts val="480"/>
              </a:spcBef>
              <a:spcAft>
                <a:spcPts val="0"/>
              </a:spcAft>
              <a:buSzPts val="2400"/>
              <a:buChar char="o"/>
            </a:pPr>
            <a:r>
              <a:rPr lang="en-US">
                <a:solidFill>
                  <a:srgbClr val="C00000"/>
                </a:solidFill>
              </a:rPr>
              <a:t>Without instructors</a:t>
            </a:r>
            <a:endParaRPr/>
          </a:p>
          <a:p>
            <a:pPr indent="0" lvl="1" marL="533400" rtl="0" algn="l">
              <a:lnSpc>
                <a:spcPct val="100000"/>
              </a:lnSpc>
              <a:spcBef>
                <a:spcPts val="480"/>
              </a:spcBef>
              <a:spcAft>
                <a:spcPts val="0"/>
              </a:spcAft>
              <a:buSzPts val="2400"/>
              <a:buNone/>
            </a:pPr>
            <a:br>
              <a:rPr lang="en-US"/>
            </a:br>
            <a:endParaRPr/>
          </a:p>
        </p:txBody>
      </p:sp>
      <p:pic>
        <p:nvPicPr>
          <p:cNvPr id="117" name="Google Shape;117;p31"/>
          <p:cNvPicPr preferRelativeResize="0"/>
          <p:nvPr/>
        </p:nvPicPr>
        <p:blipFill rotWithShape="1">
          <a:blip r:embed="rId4">
            <a:alphaModFix/>
          </a:blip>
          <a:srcRect b="0" l="0" r="0" t="0"/>
          <a:stretch/>
        </p:blipFill>
        <p:spPr>
          <a:xfrm>
            <a:off x="6342084" y="504874"/>
            <a:ext cx="2427088" cy="2524172"/>
          </a:xfrm>
          <a:prstGeom prst="rect">
            <a:avLst/>
          </a:prstGeom>
          <a:noFill/>
          <a:ln>
            <a:noFill/>
          </a:ln>
        </p:spPr>
      </p:pic>
      <p:pic>
        <p:nvPicPr>
          <p:cNvPr id="118" name="Google Shape;118;p31"/>
          <p:cNvPicPr preferRelativeResize="0"/>
          <p:nvPr/>
        </p:nvPicPr>
        <p:blipFill rotWithShape="1">
          <a:blip r:embed="rId5">
            <a:alphaModFix/>
          </a:blip>
          <a:srcRect b="0" l="0" r="0" t="0"/>
          <a:stretch/>
        </p:blipFill>
        <p:spPr>
          <a:xfrm>
            <a:off x="8927369" y="504874"/>
            <a:ext cx="3066222" cy="4918899"/>
          </a:xfrm>
          <a:prstGeom prst="rect">
            <a:avLst/>
          </a:prstGeom>
          <a:noFill/>
          <a:ln>
            <a:noFill/>
          </a:ln>
        </p:spPr>
      </p:pic>
      <p:sp>
        <p:nvSpPr>
          <p:cNvPr id="119" name="Google Shape;119;p31"/>
          <p:cNvSpPr/>
          <p:nvPr/>
        </p:nvSpPr>
        <p:spPr>
          <a:xfrm rot="5400000">
            <a:off x="6894900" y="4593271"/>
            <a:ext cx="101630" cy="160307"/>
          </a:xfrm>
          <a:prstGeom prst="rightBrace">
            <a:avLst>
              <a:gd fmla="val 8333" name="adj1"/>
              <a:gd fmla="val 50000" name="adj2"/>
            </a:avLst>
          </a:prstGeom>
          <a:noFill/>
          <a:ln cap="flat" cmpd="sng" w="9525">
            <a:solidFill>
              <a:srgbClr val="7900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0" name="Google Shape;120;p31"/>
          <p:cNvSpPr/>
          <p:nvPr/>
        </p:nvSpPr>
        <p:spPr>
          <a:xfrm rot="5400000">
            <a:off x="7135406" y="4555171"/>
            <a:ext cx="101630" cy="236507"/>
          </a:xfrm>
          <a:prstGeom prst="rightBrace">
            <a:avLst>
              <a:gd fmla="val 8333" name="adj1"/>
              <a:gd fmla="val 50000" name="adj2"/>
            </a:avLst>
          </a:prstGeom>
          <a:noFill/>
          <a:ln cap="flat" cmpd="sng" w="9525">
            <a:solidFill>
              <a:srgbClr val="7900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1" name="Google Shape;121;p31"/>
          <p:cNvSpPr/>
          <p:nvPr/>
        </p:nvSpPr>
        <p:spPr>
          <a:xfrm rot="5400000">
            <a:off x="7713041" y="4256142"/>
            <a:ext cx="101630" cy="834568"/>
          </a:xfrm>
          <a:prstGeom prst="rightBrace">
            <a:avLst>
              <a:gd fmla="val 8333" name="adj1"/>
              <a:gd fmla="val 50000" name="adj2"/>
            </a:avLst>
          </a:prstGeom>
          <a:noFill/>
          <a:ln cap="flat" cmpd="sng" w="9525">
            <a:solidFill>
              <a:srgbClr val="79001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122" name="Google Shape;122;p31"/>
          <p:cNvPicPr preferRelativeResize="0"/>
          <p:nvPr/>
        </p:nvPicPr>
        <p:blipFill rotWithShape="1">
          <a:blip r:embed="rId5">
            <a:alphaModFix/>
          </a:blip>
          <a:srcRect b="7180" l="0" r="37225" t="87268"/>
          <a:stretch/>
        </p:blipFill>
        <p:spPr>
          <a:xfrm>
            <a:off x="6342084" y="4292450"/>
            <a:ext cx="1924781" cy="273051"/>
          </a:xfrm>
          <a:prstGeom prst="rect">
            <a:avLst/>
          </a:prstGeom>
          <a:noFill/>
          <a:ln>
            <a:noFill/>
          </a:ln>
        </p:spPr>
      </p:pic>
      <p:sp>
        <p:nvSpPr>
          <p:cNvPr id="123" name="Google Shape;123;p31"/>
          <p:cNvSpPr txBox="1"/>
          <p:nvPr/>
        </p:nvSpPr>
        <p:spPr>
          <a:xfrm>
            <a:off x="6400119" y="4755160"/>
            <a:ext cx="75290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tillium Web"/>
                <a:ea typeface="Titillium Web"/>
                <a:cs typeface="Titillium Web"/>
                <a:sym typeface="Titillium Web"/>
              </a:rPr>
              <a:t>Group A/B</a:t>
            </a:r>
            <a:endParaRPr/>
          </a:p>
        </p:txBody>
      </p:sp>
      <p:sp>
        <p:nvSpPr>
          <p:cNvPr id="124" name="Google Shape;124;p31"/>
          <p:cNvSpPr txBox="1"/>
          <p:nvPr/>
        </p:nvSpPr>
        <p:spPr>
          <a:xfrm>
            <a:off x="6962415" y="4862881"/>
            <a:ext cx="75290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tillium Web"/>
                <a:ea typeface="Titillium Web"/>
                <a:cs typeface="Titillium Web"/>
                <a:sym typeface="Titillium Web"/>
              </a:rPr>
              <a:t>Mentor</a:t>
            </a:r>
            <a:endParaRPr/>
          </a:p>
        </p:txBody>
      </p:sp>
      <p:sp>
        <p:nvSpPr>
          <p:cNvPr id="125" name="Google Shape;125;p31"/>
          <p:cNvSpPr txBox="1"/>
          <p:nvPr/>
        </p:nvSpPr>
        <p:spPr>
          <a:xfrm>
            <a:off x="7530694" y="4757678"/>
            <a:ext cx="75290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Titillium Web"/>
                <a:ea typeface="Titillium Web"/>
                <a:cs typeface="Titillium Web"/>
                <a:sym typeface="Titillium Web"/>
              </a:rPr>
              <a:t>Project name</a:t>
            </a:r>
            <a:endParaRPr/>
          </a:p>
        </p:txBody>
      </p:sp>
      <p:sp>
        <p:nvSpPr>
          <p:cNvPr id="126" name="Google Shape;126;p31"/>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2"/>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Slack communication etiquette</a:t>
            </a:r>
            <a:endParaRPr/>
          </a:p>
        </p:txBody>
      </p:sp>
      <p:sp>
        <p:nvSpPr>
          <p:cNvPr id="132" name="Google Shape;132;p32"/>
          <p:cNvSpPr txBox="1"/>
          <p:nvPr>
            <p:ph idx="1" type="body"/>
          </p:nvPr>
        </p:nvSpPr>
        <p:spPr>
          <a:xfrm>
            <a:off x="198408" y="1447799"/>
            <a:ext cx="11364942"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lang="en-US"/>
              <a:t>Don’t ask about homework via </a:t>
            </a:r>
            <a:r>
              <a:rPr i="1" lang="en-US"/>
              <a:t>emails</a:t>
            </a:r>
            <a:r>
              <a:rPr lang="en-US"/>
              <a:t> or </a:t>
            </a:r>
            <a:r>
              <a:rPr i="1" lang="en-US"/>
              <a:t>Direct Messages </a:t>
            </a:r>
            <a:r>
              <a:rPr lang="en-US"/>
              <a:t>to TAs; </a:t>
            </a:r>
            <a:endParaRPr/>
          </a:p>
          <a:p>
            <a:pPr indent="-381000" lvl="1" marL="914400" rtl="0" algn="l">
              <a:lnSpc>
                <a:spcPct val="100000"/>
              </a:lnSpc>
              <a:spcBef>
                <a:spcPts val="480"/>
              </a:spcBef>
              <a:spcAft>
                <a:spcPts val="0"/>
              </a:spcAft>
              <a:buSzPts val="2400"/>
              <a:buChar char="o"/>
            </a:pPr>
            <a:r>
              <a:rPr lang="en-US">
                <a:latin typeface="Titillium Web"/>
                <a:ea typeface="Titillium Web"/>
                <a:cs typeface="Titillium Web"/>
                <a:sym typeface="Titillium Web"/>
              </a:rPr>
              <a:t>Questions MUST be posted in the homework channel (e.g., hw#1, hw#2) or during TA's office hours.</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Technical / coding questions should follow the stack overflow format </a:t>
            </a:r>
            <a:endParaRPr/>
          </a:p>
          <a:p>
            <a:pPr indent="-381000" lvl="1" marL="914400" rtl="0" algn="l">
              <a:lnSpc>
                <a:spcPct val="100000"/>
              </a:lnSpc>
              <a:spcBef>
                <a:spcPts val="480"/>
              </a:spcBef>
              <a:spcAft>
                <a:spcPts val="0"/>
              </a:spcAft>
              <a:buSzPts val="2400"/>
              <a:buChar char="o"/>
            </a:pPr>
            <a:r>
              <a:rPr lang="en-US">
                <a:latin typeface="Titillium Web"/>
                <a:ea typeface="Titillium Web"/>
                <a:cs typeface="Titillium Web"/>
                <a:sym typeface="Titillium Web"/>
              </a:rPr>
              <a:t>&lt;Error message&gt; + context &lt;what you tried so far&gt;</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Responses outside office hours (9-6pm) will be delayed</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Be </a:t>
            </a:r>
            <a:r>
              <a:rPr b="1" lang="en-US"/>
              <a:t>respectful</a:t>
            </a:r>
            <a:r>
              <a:rPr lang="en-US"/>
              <a:t> and </a:t>
            </a:r>
            <a:r>
              <a:rPr b="1" lang="en-US"/>
              <a:t>supportive</a:t>
            </a:r>
            <a:endParaRPr/>
          </a:p>
          <a:p>
            <a:pPr indent="-381000" lvl="1" marL="914400" rtl="0" algn="l">
              <a:lnSpc>
                <a:spcPct val="100000"/>
              </a:lnSpc>
              <a:spcBef>
                <a:spcPts val="480"/>
              </a:spcBef>
              <a:spcAft>
                <a:spcPts val="0"/>
              </a:spcAft>
              <a:buSzPts val="2400"/>
              <a:buChar char="o"/>
            </a:pPr>
            <a:r>
              <a:rPr lang="en-US"/>
              <a:t>Anyone can respond to each other (Slack participation point). </a:t>
            </a:r>
            <a:r>
              <a:rPr lang="en-US">
                <a:latin typeface="Titillium Web"/>
                <a:ea typeface="Titillium Web"/>
                <a:cs typeface="Titillium Web"/>
                <a:sym typeface="Titillium Web"/>
              </a:rPr>
              <a:t>Feel free to answer others' questions if you have already addressed similar issues. </a:t>
            </a:r>
            <a:endParaRPr/>
          </a:p>
          <a:p>
            <a:pPr indent="-228600" lvl="1" marL="914400" rtl="0" algn="l">
              <a:lnSpc>
                <a:spcPct val="100000"/>
              </a:lnSpc>
              <a:spcBef>
                <a:spcPts val="480"/>
              </a:spcBef>
              <a:spcAft>
                <a:spcPts val="0"/>
              </a:spcAft>
              <a:buSzPts val="2400"/>
              <a:buNone/>
            </a:pPr>
            <a:r>
              <a:t/>
            </a:r>
            <a:endParaRPr/>
          </a:p>
          <a:p>
            <a:pPr indent="-228600" lvl="1" marL="914400" rtl="0" algn="l">
              <a:lnSpc>
                <a:spcPct val="100000"/>
              </a:lnSpc>
              <a:spcBef>
                <a:spcPts val="480"/>
              </a:spcBef>
              <a:spcAft>
                <a:spcPts val="0"/>
              </a:spcAft>
              <a:buSzPts val="2400"/>
              <a:buNone/>
            </a:pPr>
            <a:r>
              <a:t/>
            </a:r>
            <a:endParaRPr b="1"/>
          </a:p>
          <a:p>
            <a:pPr indent="-228600" lvl="0" marL="457200" marR="0" rtl="0" algn="l">
              <a:lnSpc>
                <a:spcPct val="100000"/>
              </a:lnSpc>
              <a:spcBef>
                <a:spcPts val="560"/>
              </a:spcBef>
              <a:spcAft>
                <a:spcPts val="0"/>
              </a:spcAft>
              <a:buClr>
                <a:srgbClr val="7A0019"/>
              </a:buClr>
              <a:buSzPts val="2800"/>
              <a:buFont typeface="Noto Sans Symbols"/>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sp>
        <p:nvSpPr>
          <p:cNvPr id="133" name="Google Shape;133;p32"/>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3"/>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Canvas</a:t>
            </a:r>
            <a:endParaRPr/>
          </a:p>
        </p:txBody>
      </p:sp>
      <p:sp>
        <p:nvSpPr>
          <p:cNvPr id="139" name="Google Shape;139;p33"/>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0" name="Google Shape;140;p33"/>
          <p:cNvSpPr txBox="1"/>
          <p:nvPr/>
        </p:nvSpPr>
        <p:spPr>
          <a:xfrm>
            <a:off x="177422" y="918664"/>
            <a:ext cx="6129300" cy="2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150" u="sng">
                <a:solidFill>
                  <a:srgbClr val="158CBA"/>
                </a:solidFill>
                <a:highlight>
                  <a:srgbClr val="FFFFFF"/>
                </a:highlight>
                <a:latin typeface="Roboto"/>
                <a:ea typeface="Roboto"/>
                <a:cs typeface="Roboto"/>
                <a:sym typeface="Roboto"/>
                <a:hlinkClick r:id="rId3">
                  <a:extLst>
                    <a:ext uri="{A12FA001-AC4F-418D-AE19-62706E023703}">
                      <ahyp:hlinkClr val="tx"/>
                    </a:ext>
                  </a:extLst>
                </a:hlinkClick>
              </a:rPr>
              <a:t>canvas.umn.edu/courses/483164</a:t>
            </a:r>
            <a:endParaRPr/>
          </a:p>
        </p:txBody>
      </p:sp>
      <p:pic>
        <p:nvPicPr>
          <p:cNvPr id="141" name="Google Shape;141;p33"/>
          <p:cNvPicPr preferRelativeResize="0"/>
          <p:nvPr/>
        </p:nvPicPr>
        <p:blipFill>
          <a:blip r:embed="rId4">
            <a:alphaModFix/>
          </a:blip>
          <a:stretch>
            <a:fillRect/>
          </a:stretch>
        </p:blipFill>
        <p:spPr>
          <a:xfrm>
            <a:off x="547275" y="1168643"/>
            <a:ext cx="4476785" cy="5300733"/>
          </a:xfrm>
          <a:prstGeom prst="rect">
            <a:avLst/>
          </a:prstGeom>
          <a:noFill/>
          <a:ln>
            <a:noFill/>
          </a:ln>
        </p:spPr>
      </p:pic>
      <p:pic>
        <p:nvPicPr>
          <p:cNvPr id="142" name="Google Shape;142;p33"/>
          <p:cNvPicPr preferRelativeResize="0"/>
          <p:nvPr/>
        </p:nvPicPr>
        <p:blipFill>
          <a:blip r:embed="rId5">
            <a:alphaModFix/>
          </a:blip>
          <a:stretch>
            <a:fillRect/>
          </a:stretch>
        </p:blipFill>
        <p:spPr>
          <a:xfrm>
            <a:off x="6244400" y="5105378"/>
            <a:ext cx="4802748" cy="1363993"/>
          </a:xfrm>
          <a:prstGeom prst="rect">
            <a:avLst/>
          </a:prstGeom>
          <a:noFill/>
          <a:ln>
            <a:noFill/>
          </a:ln>
        </p:spPr>
      </p:pic>
      <p:pic>
        <p:nvPicPr>
          <p:cNvPr id="143" name="Google Shape;143;p33"/>
          <p:cNvPicPr preferRelativeResize="0"/>
          <p:nvPr/>
        </p:nvPicPr>
        <p:blipFill>
          <a:blip r:embed="rId6">
            <a:alphaModFix/>
          </a:blip>
          <a:stretch>
            <a:fillRect/>
          </a:stretch>
        </p:blipFill>
        <p:spPr>
          <a:xfrm>
            <a:off x="6244400" y="2799787"/>
            <a:ext cx="4802747" cy="2335600"/>
          </a:xfrm>
          <a:prstGeom prst="rect">
            <a:avLst/>
          </a:prstGeom>
          <a:noFill/>
          <a:ln>
            <a:noFill/>
          </a:ln>
        </p:spPr>
      </p:pic>
      <p:pic>
        <p:nvPicPr>
          <p:cNvPr id="144" name="Google Shape;144;p33"/>
          <p:cNvPicPr preferRelativeResize="0"/>
          <p:nvPr/>
        </p:nvPicPr>
        <p:blipFill>
          <a:blip r:embed="rId7">
            <a:alphaModFix/>
          </a:blip>
          <a:stretch>
            <a:fillRect/>
          </a:stretch>
        </p:blipFill>
        <p:spPr>
          <a:xfrm>
            <a:off x="6244400" y="109475"/>
            <a:ext cx="4802745" cy="2690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4"/>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Grading and Late Day Policy</a:t>
            </a:r>
            <a:endParaRPr/>
          </a:p>
        </p:txBody>
      </p:sp>
      <p:sp>
        <p:nvSpPr>
          <p:cNvPr id="150" name="Google Shape;150;p34"/>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571500" lvl="0" marL="571500" rtl="0" algn="l">
              <a:lnSpc>
                <a:spcPct val="100000"/>
              </a:lnSpc>
              <a:spcBef>
                <a:spcPts val="0"/>
              </a:spcBef>
              <a:spcAft>
                <a:spcPts val="0"/>
              </a:spcAft>
              <a:buSzPts val="2800"/>
              <a:buChar char="❑"/>
            </a:pPr>
            <a:r>
              <a:rPr lang="en-US"/>
              <a:t>60% Homework (hw1/2/3/6 for individual, hw4/5 for team)</a:t>
            </a:r>
            <a:endParaRPr/>
          </a:p>
          <a:p>
            <a:pPr indent="-571500" lvl="0" marL="571500" rtl="0" algn="l">
              <a:lnSpc>
                <a:spcPct val="100000"/>
              </a:lnSpc>
              <a:spcBef>
                <a:spcPts val="0"/>
              </a:spcBef>
              <a:spcAft>
                <a:spcPts val="0"/>
              </a:spcAft>
              <a:buSzPts val="2800"/>
              <a:buChar char="❑"/>
            </a:pPr>
            <a:r>
              <a:rPr lang="en-US"/>
              <a:t>30% Project (team)</a:t>
            </a:r>
            <a:endParaRPr/>
          </a:p>
          <a:p>
            <a:pPr indent="-571500" lvl="0" marL="571500" rtl="0" algn="l">
              <a:lnSpc>
                <a:spcPct val="100000"/>
              </a:lnSpc>
              <a:spcBef>
                <a:spcPts val="0"/>
              </a:spcBef>
              <a:spcAft>
                <a:spcPts val="0"/>
              </a:spcAft>
              <a:buSzPts val="2800"/>
              <a:buChar char="❑"/>
            </a:pPr>
            <a:r>
              <a:rPr lang="en-US"/>
              <a:t>10% Class Participation (individual)</a:t>
            </a:r>
            <a:endParaRPr/>
          </a:p>
          <a:p>
            <a:pPr indent="-393700" lvl="0" marL="571500" rtl="0" algn="l">
              <a:lnSpc>
                <a:spcPct val="100000"/>
              </a:lnSpc>
              <a:spcBef>
                <a:spcPts val="0"/>
              </a:spcBef>
              <a:spcAft>
                <a:spcPts val="0"/>
              </a:spcAft>
              <a:buSzPts val="2800"/>
              <a:buNone/>
            </a:pPr>
            <a:r>
              <a:t/>
            </a:r>
            <a:endParaRPr/>
          </a:p>
          <a:p>
            <a:pPr indent="-571500" lvl="0" marL="571500" rtl="0" algn="l">
              <a:lnSpc>
                <a:spcPct val="100000"/>
              </a:lnSpc>
              <a:spcBef>
                <a:spcPts val="0"/>
              </a:spcBef>
              <a:spcAft>
                <a:spcPts val="0"/>
              </a:spcAft>
              <a:buSzPts val="2800"/>
              <a:buChar char="❑"/>
            </a:pPr>
            <a:r>
              <a:rPr lang="en-US"/>
              <a:t>Each student will be granted </a:t>
            </a:r>
            <a:r>
              <a:rPr b="1" lang="en-US"/>
              <a:t>5 late days </a:t>
            </a:r>
            <a:r>
              <a:rPr lang="en-US"/>
              <a:t>to use for homework and reading assignment over the duration of the semester. After all free late days are used up, penalty is 1 point for each additional late day. </a:t>
            </a:r>
            <a:endParaRPr/>
          </a:p>
          <a:p>
            <a:pPr indent="-571500" lvl="0" marL="571500" rtl="0" algn="l">
              <a:lnSpc>
                <a:spcPct val="100000"/>
              </a:lnSpc>
              <a:spcBef>
                <a:spcPts val="0"/>
              </a:spcBef>
              <a:spcAft>
                <a:spcPts val="0"/>
              </a:spcAft>
              <a:buSzPts val="2800"/>
              <a:buChar char="❑"/>
            </a:pPr>
            <a:r>
              <a:rPr lang="en-US"/>
              <a:t>The late days and penalty will be applied to </a:t>
            </a:r>
            <a:r>
              <a:rPr b="1" lang="en-US"/>
              <a:t>all team members</a:t>
            </a:r>
            <a:r>
              <a:rPr lang="en-US"/>
              <a:t> for group homework and project.</a:t>
            </a:r>
            <a:endParaRPr/>
          </a:p>
          <a:p>
            <a:pPr indent="-571500" lvl="0" marL="571500" rtl="0" algn="l">
              <a:lnSpc>
                <a:spcPct val="100000"/>
              </a:lnSpc>
              <a:spcBef>
                <a:spcPts val="0"/>
              </a:spcBef>
              <a:spcAft>
                <a:spcPts val="0"/>
              </a:spcAft>
              <a:buSzPts val="2800"/>
              <a:buChar char="❑"/>
            </a:pPr>
            <a:r>
              <a:rPr lang="en-US"/>
              <a:t>DRC and other medical urgencies can only be accommodated with a doctor’s note or a letter from the DRC</a:t>
            </a:r>
            <a:endParaRPr/>
          </a:p>
        </p:txBody>
      </p:sp>
      <p:sp>
        <p:nvSpPr>
          <p:cNvPr id="151" name="Google Shape;151;p34"/>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5"/>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Class participation (10%) </a:t>
            </a:r>
            <a:endParaRPr/>
          </a:p>
        </p:txBody>
      </p:sp>
      <p:sp>
        <p:nvSpPr>
          <p:cNvPr id="157" name="Google Shape;157;p35"/>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lang="en-US"/>
              <a:t>Your class participation is </a:t>
            </a:r>
            <a:r>
              <a:rPr b="1" lang="en-US"/>
              <a:t>thoroughly</a:t>
            </a:r>
            <a:r>
              <a:rPr lang="en-US"/>
              <a:t> evaluated.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The following metrics will be used to grade your participation:</a:t>
            </a:r>
            <a:endParaRPr/>
          </a:p>
          <a:p>
            <a:pPr indent="-381000" lvl="1" marL="914400" rtl="0" algn="l">
              <a:lnSpc>
                <a:spcPct val="100000"/>
              </a:lnSpc>
              <a:spcBef>
                <a:spcPts val="480"/>
              </a:spcBef>
              <a:spcAft>
                <a:spcPts val="0"/>
              </a:spcAft>
              <a:buSzPts val="2400"/>
              <a:buChar char="o"/>
            </a:pPr>
            <a:r>
              <a:rPr lang="en-US"/>
              <a:t>Participation and discussion in class (no count for UNITE/Remote students)</a:t>
            </a:r>
            <a:endParaRPr/>
          </a:p>
          <a:p>
            <a:pPr indent="-381000" lvl="1" marL="914400" rtl="0" algn="l">
              <a:lnSpc>
                <a:spcPct val="100000"/>
              </a:lnSpc>
              <a:spcBef>
                <a:spcPts val="480"/>
              </a:spcBef>
              <a:spcAft>
                <a:spcPts val="0"/>
              </a:spcAft>
              <a:buSzPts val="2400"/>
              <a:buChar char="o"/>
            </a:pPr>
            <a:r>
              <a:rPr lang="en-US"/>
              <a:t>**Discussion on Slack and during Office Hours for both instructor and TAs</a:t>
            </a:r>
            <a:endParaRPr/>
          </a:p>
          <a:p>
            <a:pPr indent="-381000" lvl="1" marL="914400" rtl="0" algn="l">
              <a:lnSpc>
                <a:spcPct val="100000"/>
              </a:lnSpc>
              <a:spcBef>
                <a:spcPts val="480"/>
              </a:spcBef>
              <a:spcAft>
                <a:spcPts val="0"/>
              </a:spcAft>
              <a:buSzPts val="2400"/>
              <a:buChar char="o"/>
            </a:pPr>
            <a:r>
              <a:rPr lang="en-US"/>
              <a:t>Discussion and QA during the presentation of the project proposal and poster</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We explicitly </a:t>
            </a:r>
            <a:r>
              <a:rPr b="1" lang="en-US"/>
              <a:t>count the number of your offline and online participation</a:t>
            </a:r>
            <a:r>
              <a:rPr lang="en-US"/>
              <a:t>, and (min/max) normalize them at the end of the class.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Your participation score will be zero if you haven't participated in class, Slack or other discussions.</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sp>
        <p:nvSpPr>
          <p:cNvPr id="158" name="Google Shape;158;p35"/>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A grid of white squares with black text&#10;&#10;Description automatically generated" id="159" name="Google Shape;159;p35"/>
          <p:cNvPicPr preferRelativeResize="0"/>
          <p:nvPr/>
        </p:nvPicPr>
        <p:blipFill rotWithShape="1">
          <a:blip r:embed="rId3">
            <a:alphaModFix/>
          </a:blip>
          <a:srcRect b="0" l="0" r="17288" t="2517"/>
          <a:stretch/>
        </p:blipFill>
        <p:spPr>
          <a:xfrm>
            <a:off x="6257925" y="207132"/>
            <a:ext cx="5518650" cy="1143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6"/>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Homework Details (60%)</a:t>
            </a:r>
            <a:endParaRPr/>
          </a:p>
        </p:txBody>
      </p:sp>
      <p:sp>
        <p:nvSpPr>
          <p:cNvPr id="165" name="Google Shape;165;p36"/>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400"/>
              <a:buChar char="❑"/>
            </a:pPr>
            <a:r>
              <a:rPr lang="en-US" sz="3200"/>
              <a:t>HW1, 2, 3 and 6 are individual assignments</a:t>
            </a:r>
            <a:endParaRPr/>
          </a:p>
          <a:p>
            <a:pPr indent="-342937" lvl="0" marL="342937" rtl="0" algn="l">
              <a:lnSpc>
                <a:spcPct val="100000"/>
              </a:lnSpc>
              <a:spcBef>
                <a:spcPts val="0"/>
              </a:spcBef>
              <a:spcAft>
                <a:spcPts val="0"/>
              </a:spcAft>
              <a:buSzPts val="2400"/>
              <a:buChar char="❑"/>
            </a:pPr>
            <a:r>
              <a:rPr lang="en-US" sz="3200"/>
              <a:t>HW4 and 5 are team assignments (the same team for projects) </a:t>
            </a:r>
            <a:endParaRPr sz="3600"/>
          </a:p>
          <a:p>
            <a:pPr indent="-342937" lvl="0" marL="342937" rtl="0" algn="l">
              <a:lnSpc>
                <a:spcPct val="100000"/>
              </a:lnSpc>
              <a:spcBef>
                <a:spcPts val="0"/>
              </a:spcBef>
              <a:spcAft>
                <a:spcPts val="0"/>
              </a:spcAft>
              <a:buSzPts val="2400"/>
              <a:buChar char="❑"/>
            </a:pPr>
            <a:r>
              <a:rPr b="0" i="0" lang="en-US" sz="3200">
                <a:solidFill>
                  <a:srgbClr val="555555"/>
                </a:solidFill>
              </a:rPr>
              <a:t>Team assignments </a:t>
            </a:r>
            <a:endParaRPr sz="3600"/>
          </a:p>
          <a:p>
            <a:pPr indent="-342900" lvl="1" marL="800100" rtl="0" algn="l">
              <a:lnSpc>
                <a:spcPct val="100000"/>
              </a:lnSpc>
              <a:spcBef>
                <a:spcPts val="0"/>
              </a:spcBef>
              <a:spcAft>
                <a:spcPts val="0"/>
              </a:spcAft>
              <a:buSzPts val="2400"/>
              <a:buChar char="o"/>
            </a:pPr>
            <a:r>
              <a:rPr lang="en-US" sz="2800">
                <a:solidFill>
                  <a:srgbClr val="545454"/>
                </a:solidFill>
              </a:rPr>
              <a:t>Maximum of 4 people</a:t>
            </a:r>
            <a:endParaRPr/>
          </a:p>
          <a:p>
            <a:pPr indent="-342900" lvl="1" marL="800100" rtl="0" algn="l">
              <a:lnSpc>
                <a:spcPct val="100000"/>
              </a:lnSpc>
              <a:spcBef>
                <a:spcPts val="0"/>
              </a:spcBef>
              <a:spcAft>
                <a:spcPts val="0"/>
              </a:spcAft>
              <a:buSzPts val="2400"/>
              <a:buChar char="o"/>
            </a:pPr>
            <a:r>
              <a:rPr b="0" i="0" lang="en-US" sz="2800">
                <a:solidFill>
                  <a:srgbClr val="545454"/>
                </a:solidFill>
              </a:rPr>
              <a:t>Submit your team information by </a:t>
            </a:r>
            <a:r>
              <a:rPr lang="en-US" sz="2800">
                <a:solidFill>
                  <a:srgbClr val="FF0000"/>
                </a:solidFill>
              </a:rPr>
              <a:t>Feb 6</a:t>
            </a:r>
            <a:endParaRPr b="0" i="0" sz="3200">
              <a:solidFill>
                <a:srgbClr val="FF0000"/>
              </a:solidFill>
            </a:endParaRPr>
          </a:p>
          <a:p>
            <a:pPr indent="-342937" lvl="0" marL="342937" rtl="0" algn="l">
              <a:lnSpc>
                <a:spcPct val="100000"/>
              </a:lnSpc>
              <a:spcBef>
                <a:spcPts val="480"/>
              </a:spcBef>
              <a:spcAft>
                <a:spcPts val="0"/>
              </a:spcAft>
              <a:buSzPts val="2400"/>
              <a:buChar char="❑"/>
            </a:pPr>
            <a:r>
              <a:rPr b="0" i="0" lang="en-US" sz="3200">
                <a:solidFill>
                  <a:srgbClr val="555555"/>
                </a:solidFill>
              </a:rPr>
              <a:t>All questions regarding homework </a:t>
            </a:r>
            <a:r>
              <a:rPr b="1" i="0" lang="en-US" sz="3200">
                <a:solidFill>
                  <a:srgbClr val="555555"/>
                </a:solidFill>
              </a:rPr>
              <a:t>MUST be communicated with the lead TA </a:t>
            </a:r>
            <a:r>
              <a:rPr b="0" i="0" lang="en-US" sz="3200">
                <a:solidFill>
                  <a:srgbClr val="555555"/>
                </a:solidFill>
              </a:rPr>
              <a:t>over Slack homework channels (e.g., #hw1) or during their office hours.</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sz="3600"/>
          </a:p>
        </p:txBody>
      </p:sp>
      <p:sp>
        <p:nvSpPr>
          <p:cNvPr id="166" name="Google Shape;166;p36"/>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7"/>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Homework Details (60%)</a:t>
            </a:r>
            <a:endParaRPr/>
          </a:p>
        </p:txBody>
      </p:sp>
      <p:sp>
        <p:nvSpPr>
          <p:cNvPr id="172" name="Google Shape;172;p37"/>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b="0" i="0" lang="en-US">
                <a:solidFill>
                  <a:srgbClr val="555555"/>
                </a:solidFill>
              </a:rPr>
              <a:t>The use of outside resources (books, research papers, websites), collaboration (students, professors) or AI tools (ChatGPT) are encouraged but </a:t>
            </a:r>
            <a:r>
              <a:rPr b="1" i="0" lang="en-US">
                <a:solidFill>
                  <a:srgbClr val="555555"/>
                </a:solidFill>
              </a:rPr>
              <a:t>MUST be explicitly acknowledged</a:t>
            </a:r>
            <a:r>
              <a:rPr b="0" i="0" lang="en-US">
                <a:solidFill>
                  <a:srgbClr val="555555"/>
                </a:solidFill>
              </a:rPr>
              <a:t>. Check out the Academic Integrity policy (</a:t>
            </a:r>
            <a:r>
              <a:rPr lang="en-US">
                <a:solidFill>
                  <a:srgbClr val="555555"/>
                </a:solidFill>
              </a:rPr>
              <a:t>https://jimtmooney.github.io/Courses/S25/index.html#note</a:t>
            </a:r>
            <a:r>
              <a:rPr b="0" i="0" lang="en-US">
                <a:solidFill>
                  <a:srgbClr val="555555"/>
                </a:solidFill>
              </a:rPr>
              <a:t>).</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b="0" i="0">
              <a:solidFill>
                <a:srgbClr val="555555"/>
              </a:solidFill>
              <a:latin typeface="Roboto"/>
              <a:ea typeface="Roboto"/>
              <a:cs typeface="Roboto"/>
              <a:sym typeface="Roboto"/>
            </a:endParaRPr>
          </a:p>
          <a:p>
            <a:pPr indent="-406400" lvl="0" marL="457200" marR="0" rtl="0" algn="l">
              <a:lnSpc>
                <a:spcPct val="100000"/>
              </a:lnSpc>
              <a:spcBef>
                <a:spcPts val="560"/>
              </a:spcBef>
              <a:spcAft>
                <a:spcPts val="0"/>
              </a:spcAft>
              <a:buClr>
                <a:srgbClr val="7A0019"/>
              </a:buClr>
              <a:buSzPts val="2800"/>
              <a:buFont typeface="Noto Sans Symbols"/>
              <a:buChar char="❑"/>
            </a:pPr>
            <a:r>
              <a:rPr b="0" i="0" lang="en-US">
                <a:solidFill>
                  <a:srgbClr val="555555"/>
                </a:solidFill>
                <a:latin typeface="Roboto"/>
                <a:ea typeface="Roboto"/>
                <a:cs typeface="Roboto"/>
                <a:sym typeface="Roboto"/>
              </a:rPr>
              <a:t>The deadline for all homework is by </a:t>
            </a:r>
            <a:r>
              <a:rPr b="1" i="0" lang="en-US">
                <a:solidFill>
                  <a:srgbClr val="555555"/>
                </a:solidFill>
                <a:latin typeface="Roboto"/>
                <a:ea typeface="Roboto"/>
                <a:cs typeface="Roboto"/>
                <a:sym typeface="Roboto"/>
              </a:rPr>
              <a:t> midnight (11:59PM)</a:t>
            </a:r>
            <a:r>
              <a:rPr b="0" i="0" lang="en-US">
                <a:solidFill>
                  <a:srgbClr val="555555"/>
                </a:solidFill>
                <a:latin typeface="Roboto"/>
                <a:ea typeface="Roboto"/>
                <a:cs typeface="Roboto"/>
                <a:sym typeface="Roboto"/>
              </a:rPr>
              <a:t> of the due date. Since our schedule is quite tight, there will be no deadline extension, but you can still use your late days. For the delayed </a:t>
            </a:r>
            <a:r>
              <a:rPr b="1" i="0" lang="en-US">
                <a:solidFill>
                  <a:srgbClr val="555555"/>
                </a:solidFill>
                <a:latin typeface="Roboto"/>
                <a:ea typeface="Roboto"/>
                <a:cs typeface="Roboto"/>
                <a:sym typeface="Roboto"/>
              </a:rPr>
              <a:t>team homework and project</a:t>
            </a:r>
            <a:r>
              <a:rPr lang="en-US">
                <a:solidFill>
                  <a:srgbClr val="555555"/>
                </a:solidFill>
                <a:latin typeface="Roboto"/>
                <a:ea typeface="Roboto"/>
                <a:cs typeface="Roboto"/>
                <a:sym typeface="Roboto"/>
              </a:rPr>
              <a:t>, </a:t>
            </a:r>
            <a:r>
              <a:rPr b="0" i="0" lang="en-US">
                <a:solidFill>
                  <a:srgbClr val="555555"/>
                </a:solidFill>
                <a:latin typeface="Roboto"/>
                <a:ea typeface="Roboto"/>
                <a:cs typeface="Roboto"/>
                <a:sym typeface="Roboto"/>
              </a:rPr>
              <a:t>late days for every team member will be used.</a:t>
            </a:r>
            <a:endParaRPr/>
          </a:p>
        </p:txBody>
      </p:sp>
      <p:sp>
        <p:nvSpPr>
          <p:cNvPr id="173" name="Google Shape;173;p37"/>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0"/>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9" name="Google Shape;179;p80"/>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1400"/>
              <a:buNone/>
            </a:pPr>
            <a:r>
              <a:rPr lang="en-US"/>
              <a:t>Use of AI Tools (e.g., chatGPT)</a:t>
            </a:r>
            <a:endParaRPr/>
          </a:p>
        </p:txBody>
      </p:sp>
      <p:sp>
        <p:nvSpPr>
          <p:cNvPr id="180" name="Google Shape;180;p80"/>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rtl="0" algn="l">
              <a:lnSpc>
                <a:spcPct val="100000"/>
              </a:lnSpc>
              <a:spcBef>
                <a:spcPts val="560"/>
              </a:spcBef>
              <a:spcAft>
                <a:spcPts val="0"/>
              </a:spcAft>
              <a:buSzPts val="2800"/>
              <a:buChar char="❑"/>
            </a:pPr>
            <a:r>
              <a:rPr lang="en-US">
                <a:solidFill>
                  <a:srgbClr val="FF0000"/>
                </a:solidFill>
              </a:rPr>
              <a:t>Encouraged</a:t>
            </a:r>
            <a:r>
              <a:rPr lang="en-US"/>
              <a:t> to use AI tools like ChatGPT, CoPilot, etc.</a:t>
            </a:r>
            <a:endParaRPr/>
          </a:p>
          <a:p>
            <a:pPr indent="-406400" lvl="0" marL="457200" rtl="0" algn="l">
              <a:lnSpc>
                <a:spcPct val="100000"/>
              </a:lnSpc>
              <a:spcBef>
                <a:spcPts val="560"/>
              </a:spcBef>
              <a:spcAft>
                <a:spcPts val="0"/>
              </a:spcAft>
              <a:buSzPts val="2800"/>
              <a:buChar char="❑"/>
            </a:pPr>
            <a:r>
              <a:rPr lang="en-US"/>
              <a:t>You can use it to:</a:t>
            </a:r>
            <a:endParaRPr/>
          </a:p>
          <a:p>
            <a:pPr indent="-342900" lvl="1" marL="914400" rtl="0" algn="l">
              <a:lnSpc>
                <a:spcPct val="100000"/>
              </a:lnSpc>
              <a:spcBef>
                <a:spcPts val="360"/>
              </a:spcBef>
              <a:spcAft>
                <a:spcPts val="0"/>
              </a:spcAft>
              <a:buSzPts val="1800"/>
              <a:buChar char="o"/>
            </a:pPr>
            <a:r>
              <a:rPr lang="en-US"/>
              <a:t>Clarify concepts learned in class</a:t>
            </a:r>
            <a:endParaRPr/>
          </a:p>
          <a:p>
            <a:pPr indent="-342900" lvl="1" marL="914400" rtl="0" algn="l">
              <a:lnSpc>
                <a:spcPct val="100000"/>
              </a:lnSpc>
              <a:spcBef>
                <a:spcPts val="360"/>
              </a:spcBef>
              <a:spcAft>
                <a:spcPts val="0"/>
              </a:spcAft>
              <a:buSzPts val="1800"/>
              <a:buChar char="o"/>
            </a:pPr>
            <a:r>
              <a:rPr lang="en-US"/>
              <a:t>Get instant answers to your questions before emailing TAs and instructor</a:t>
            </a:r>
            <a:endParaRPr/>
          </a:p>
          <a:p>
            <a:pPr indent="-342900" lvl="1" marL="914400" rtl="0" algn="l">
              <a:lnSpc>
                <a:spcPct val="100000"/>
              </a:lnSpc>
              <a:spcBef>
                <a:spcPts val="360"/>
              </a:spcBef>
              <a:spcAft>
                <a:spcPts val="0"/>
              </a:spcAft>
              <a:buSzPts val="1800"/>
              <a:buChar char="o"/>
            </a:pPr>
            <a:r>
              <a:rPr lang="en-US"/>
              <a:t>Test your knowledge by asking it questions</a:t>
            </a:r>
            <a:endParaRPr/>
          </a:p>
          <a:p>
            <a:pPr indent="-406400" lvl="0" marL="457200" rtl="0" algn="l">
              <a:lnSpc>
                <a:spcPct val="100000"/>
              </a:lnSpc>
              <a:spcBef>
                <a:spcPts val="560"/>
              </a:spcBef>
              <a:spcAft>
                <a:spcPts val="0"/>
              </a:spcAft>
              <a:buSzPts val="2800"/>
              <a:buChar char="❑"/>
            </a:pPr>
            <a:r>
              <a:rPr lang="en-US"/>
              <a:t>Warning:</a:t>
            </a:r>
            <a:endParaRPr/>
          </a:p>
          <a:p>
            <a:pPr indent="-342900" lvl="1" marL="914400" rtl="0" algn="l">
              <a:lnSpc>
                <a:spcPct val="100000"/>
              </a:lnSpc>
              <a:spcBef>
                <a:spcPts val="360"/>
              </a:spcBef>
              <a:spcAft>
                <a:spcPts val="0"/>
              </a:spcAft>
              <a:buSzPts val="1800"/>
              <a:buChar char="o"/>
            </a:pPr>
            <a:r>
              <a:rPr lang="en-US"/>
              <a:t>Please properly mention what kinds of help you get from the tools in your homework and project (missing acknowledgement will be treated as </a:t>
            </a:r>
            <a:r>
              <a:rPr lang="en-US">
                <a:solidFill>
                  <a:srgbClr val="FF0000"/>
                </a:solidFill>
              </a:rPr>
              <a:t>cheating</a:t>
            </a:r>
            <a:r>
              <a:rPr lang="en-US"/>
              <a:t>)</a:t>
            </a:r>
            <a:endParaRPr/>
          </a:p>
          <a:p>
            <a:pPr indent="-342900" lvl="1" marL="914400" rtl="0" algn="l">
              <a:lnSpc>
                <a:spcPct val="100000"/>
              </a:lnSpc>
              <a:spcBef>
                <a:spcPts val="360"/>
              </a:spcBef>
              <a:spcAft>
                <a:spcPts val="0"/>
              </a:spcAft>
              <a:buSzPts val="1800"/>
              <a:buChar char="o"/>
            </a:pPr>
            <a:r>
              <a:rPr lang="en-US"/>
              <a:t>Use the tools with responsibility:</a:t>
            </a:r>
            <a:endParaRPr/>
          </a:p>
          <a:p>
            <a:pPr indent="-342900" lvl="2" marL="1371600" rtl="0" algn="l">
              <a:lnSpc>
                <a:spcPct val="100000"/>
              </a:lnSpc>
              <a:spcBef>
                <a:spcPts val="360"/>
              </a:spcBef>
              <a:spcAft>
                <a:spcPts val="0"/>
              </a:spcAft>
              <a:buSzPts val="1800"/>
              <a:buChar char="✔"/>
            </a:pPr>
            <a:r>
              <a:rPr lang="en-US"/>
              <a:t>Generative AI tools often </a:t>
            </a:r>
            <a:r>
              <a:rPr lang="en-US">
                <a:solidFill>
                  <a:srgbClr val="FF0000"/>
                </a:solidFill>
              </a:rPr>
              <a:t>hallucinate</a:t>
            </a:r>
            <a:r>
              <a:rPr lang="en-US"/>
              <a:t> and only provide </a:t>
            </a:r>
            <a:r>
              <a:rPr lang="en-US">
                <a:solidFill>
                  <a:srgbClr val="FF0000"/>
                </a:solidFill>
              </a:rPr>
              <a:t>general</a:t>
            </a:r>
            <a:r>
              <a:rPr lang="en-US"/>
              <a:t> answers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Homework Details (60%)</a:t>
            </a:r>
            <a:endParaRPr/>
          </a:p>
        </p:txBody>
      </p:sp>
      <p:sp>
        <p:nvSpPr>
          <p:cNvPr id="186" name="Google Shape;186;p38"/>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rtl="0" algn="l">
              <a:lnSpc>
                <a:spcPct val="100000"/>
              </a:lnSpc>
              <a:spcBef>
                <a:spcPts val="560"/>
              </a:spcBef>
              <a:spcAft>
                <a:spcPts val="0"/>
              </a:spcAft>
              <a:buSzPts val="2800"/>
              <a:buChar char="❑"/>
            </a:pPr>
            <a:r>
              <a:rPr lang="en-US" sz="2400"/>
              <a:t>HW1: Building MLP-based text classifier with pytorch</a:t>
            </a:r>
            <a:endParaRPr sz="2400"/>
          </a:p>
          <a:p>
            <a:pPr indent="-342900" lvl="1" marL="914400" rtl="0" algn="l">
              <a:lnSpc>
                <a:spcPct val="100000"/>
              </a:lnSpc>
              <a:spcBef>
                <a:spcPts val="360"/>
              </a:spcBef>
              <a:spcAft>
                <a:spcPts val="0"/>
              </a:spcAft>
              <a:buSzPts val="1800"/>
              <a:buChar char="o"/>
            </a:pPr>
            <a:r>
              <a:rPr lang="en-US" sz="2000">
                <a:solidFill>
                  <a:srgbClr val="0070C0"/>
                </a:solidFill>
              </a:rPr>
              <a:t>5 points</a:t>
            </a:r>
            <a:r>
              <a:rPr lang="en-US" sz="2000"/>
              <a:t>, </a:t>
            </a:r>
            <a:r>
              <a:rPr lang="en-US" sz="2000">
                <a:solidFill>
                  <a:srgbClr val="FF0000"/>
                </a:solidFill>
              </a:rPr>
              <a:t>Individual</a:t>
            </a:r>
            <a:r>
              <a:rPr lang="en-US" sz="2000"/>
              <a:t>, due: </a:t>
            </a:r>
            <a:r>
              <a:rPr b="1" lang="en-US" sz="2000"/>
              <a:t>Feb 4</a:t>
            </a:r>
            <a:endParaRPr sz="2000"/>
          </a:p>
          <a:p>
            <a:pPr indent="-406400" lvl="0" marL="457200" rtl="0" algn="l">
              <a:lnSpc>
                <a:spcPct val="100000"/>
              </a:lnSpc>
              <a:spcBef>
                <a:spcPts val="560"/>
              </a:spcBef>
              <a:spcAft>
                <a:spcPts val="0"/>
              </a:spcAft>
              <a:buSzPts val="2800"/>
              <a:buChar char="❑"/>
            </a:pPr>
            <a:r>
              <a:rPr lang="en-US" sz="2400"/>
              <a:t>HW2: Finetuning text classifier using HuggingFace</a:t>
            </a:r>
            <a:endParaRPr sz="2400"/>
          </a:p>
          <a:p>
            <a:pPr indent="-342900" lvl="1" marL="914400" rtl="0" algn="l">
              <a:lnSpc>
                <a:spcPct val="100000"/>
              </a:lnSpc>
              <a:spcBef>
                <a:spcPts val="360"/>
              </a:spcBef>
              <a:spcAft>
                <a:spcPts val="0"/>
              </a:spcAft>
              <a:buSzPts val="1800"/>
              <a:buChar char="o"/>
            </a:pPr>
            <a:r>
              <a:rPr lang="en-US" sz="2000">
                <a:solidFill>
                  <a:srgbClr val="0070C0"/>
                </a:solidFill>
              </a:rPr>
              <a:t>10 points</a:t>
            </a:r>
            <a:r>
              <a:rPr lang="en-US" sz="2000"/>
              <a:t>, </a:t>
            </a:r>
            <a:r>
              <a:rPr lang="en-US" sz="2000">
                <a:solidFill>
                  <a:srgbClr val="FF0000"/>
                </a:solidFill>
              </a:rPr>
              <a:t>Individual</a:t>
            </a:r>
            <a:r>
              <a:rPr lang="en-US" sz="2000"/>
              <a:t>, due: </a:t>
            </a:r>
            <a:r>
              <a:rPr b="1" lang="en-US" sz="2000"/>
              <a:t>Feb 11</a:t>
            </a:r>
            <a:endParaRPr sz="2000"/>
          </a:p>
          <a:p>
            <a:pPr indent="-406400" lvl="0" marL="457200" rtl="0" algn="l">
              <a:lnSpc>
                <a:spcPct val="100000"/>
              </a:lnSpc>
              <a:spcBef>
                <a:spcPts val="560"/>
              </a:spcBef>
              <a:spcAft>
                <a:spcPts val="0"/>
              </a:spcAft>
              <a:buSzPts val="2800"/>
              <a:buChar char="❑"/>
            </a:pPr>
            <a:r>
              <a:rPr lang="en-US" sz="2400"/>
              <a:t>HW3: Authorship attribution using language models (LMs) </a:t>
            </a:r>
            <a:endParaRPr/>
          </a:p>
          <a:p>
            <a:pPr indent="-342900" lvl="1" marL="914400" rtl="0" algn="l">
              <a:lnSpc>
                <a:spcPct val="100000"/>
              </a:lnSpc>
              <a:spcBef>
                <a:spcPts val="360"/>
              </a:spcBef>
              <a:spcAft>
                <a:spcPts val="0"/>
              </a:spcAft>
              <a:buSzPts val="1800"/>
              <a:buChar char="o"/>
            </a:pPr>
            <a:r>
              <a:rPr lang="en-US" sz="2000">
                <a:solidFill>
                  <a:srgbClr val="0070C0"/>
                </a:solidFill>
              </a:rPr>
              <a:t>10 points</a:t>
            </a:r>
            <a:r>
              <a:rPr lang="en-US" sz="2000"/>
              <a:t>, </a:t>
            </a:r>
            <a:r>
              <a:rPr lang="en-US" sz="2000">
                <a:solidFill>
                  <a:srgbClr val="FF0000"/>
                </a:solidFill>
              </a:rPr>
              <a:t>Individual</a:t>
            </a:r>
            <a:r>
              <a:rPr lang="en-US" sz="2000"/>
              <a:t>, due: </a:t>
            </a:r>
            <a:r>
              <a:rPr b="1" lang="en-US" sz="2000"/>
              <a:t>Feb 25</a:t>
            </a:r>
            <a:endParaRPr sz="2000"/>
          </a:p>
          <a:p>
            <a:pPr indent="-406400" lvl="0" marL="457200" rtl="0" algn="l">
              <a:lnSpc>
                <a:spcPct val="100000"/>
              </a:lnSpc>
              <a:spcBef>
                <a:spcPts val="560"/>
              </a:spcBef>
              <a:spcAft>
                <a:spcPts val="0"/>
              </a:spcAft>
              <a:buSzPts val="2800"/>
              <a:buChar char="❑"/>
            </a:pPr>
            <a:r>
              <a:rPr lang="en-US" sz="2400"/>
              <a:t>HW4: Generating and evaluating text from pretrained LMs </a:t>
            </a:r>
            <a:endParaRPr/>
          </a:p>
          <a:p>
            <a:pPr indent="-342900" lvl="1" marL="914400" rtl="0" algn="l">
              <a:lnSpc>
                <a:spcPct val="100000"/>
              </a:lnSpc>
              <a:spcBef>
                <a:spcPts val="360"/>
              </a:spcBef>
              <a:spcAft>
                <a:spcPts val="0"/>
              </a:spcAft>
              <a:buSzPts val="1800"/>
              <a:buChar char="o"/>
            </a:pPr>
            <a:r>
              <a:rPr lang="en-US" sz="2000">
                <a:solidFill>
                  <a:srgbClr val="0070C0"/>
                </a:solidFill>
              </a:rPr>
              <a:t>15 points</a:t>
            </a:r>
            <a:r>
              <a:rPr lang="en-US" sz="2000"/>
              <a:t>, </a:t>
            </a:r>
            <a:r>
              <a:rPr lang="en-US" sz="2000">
                <a:solidFill>
                  <a:srgbClr val="FF0000"/>
                </a:solidFill>
              </a:rPr>
              <a:t>Team</a:t>
            </a:r>
            <a:r>
              <a:rPr lang="en-US" sz="2000"/>
              <a:t>, due: </a:t>
            </a:r>
            <a:r>
              <a:rPr b="1" lang="en-US" sz="2000"/>
              <a:t>Mar 20</a:t>
            </a:r>
            <a:endParaRPr sz="2000"/>
          </a:p>
          <a:p>
            <a:pPr indent="-406400" lvl="0" marL="457200" rtl="0" algn="l">
              <a:lnSpc>
                <a:spcPct val="100000"/>
              </a:lnSpc>
              <a:spcBef>
                <a:spcPts val="560"/>
              </a:spcBef>
              <a:spcAft>
                <a:spcPts val="0"/>
              </a:spcAft>
              <a:buSzPts val="2800"/>
              <a:buChar char="❑"/>
            </a:pPr>
            <a:r>
              <a:rPr lang="en-US" sz="2400"/>
              <a:t>HW5: Prompting with large language models (LLMs)</a:t>
            </a:r>
            <a:endParaRPr/>
          </a:p>
          <a:p>
            <a:pPr indent="-342900" lvl="1" marL="914400" rtl="0" algn="l">
              <a:lnSpc>
                <a:spcPct val="100000"/>
              </a:lnSpc>
              <a:spcBef>
                <a:spcPts val="360"/>
              </a:spcBef>
              <a:spcAft>
                <a:spcPts val="0"/>
              </a:spcAft>
              <a:buSzPts val="1800"/>
              <a:buChar char="o"/>
            </a:pPr>
            <a:r>
              <a:rPr lang="en-US" sz="2000">
                <a:solidFill>
                  <a:srgbClr val="0070C0"/>
                </a:solidFill>
              </a:rPr>
              <a:t>15 points</a:t>
            </a:r>
            <a:r>
              <a:rPr lang="en-US" sz="2000"/>
              <a:t>, </a:t>
            </a:r>
            <a:r>
              <a:rPr lang="en-US" sz="2000">
                <a:solidFill>
                  <a:srgbClr val="FF0000"/>
                </a:solidFill>
              </a:rPr>
              <a:t>Team</a:t>
            </a:r>
            <a:r>
              <a:rPr lang="en-US" sz="2000"/>
              <a:t>, due: </a:t>
            </a:r>
            <a:r>
              <a:rPr b="1" lang="en-US" sz="2000"/>
              <a:t>Apr 10</a:t>
            </a:r>
            <a:endParaRPr/>
          </a:p>
          <a:p>
            <a:pPr indent="-406400" lvl="0" marL="457200" rtl="0" algn="l">
              <a:lnSpc>
                <a:spcPct val="100000"/>
              </a:lnSpc>
              <a:spcBef>
                <a:spcPts val="560"/>
              </a:spcBef>
              <a:spcAft>
                <a:spcPts val="0"/>
              </a:spcAft>
              <a:buSzPts val="2800"/>
              <a:buChar char="❑"/>
            </a:pPr>
            <a:r>
              <a:rPr lang="en-US" sz="2400"/>
              <a:t>HW6: Essay writing with ChatGPT</a:t>
            </a:r>
            <a:endParaRPr/>
          </a:p>
          <a:p>
            <a:pPr indent="-342900" lvl="1" marL="914400" rtl="0" algn="l">
              <a:lnSpc>
                <a:spcPct val="100000"/>
              </a:lnSpc>
              <a:spcBef>
                <a:spcPts val="360"/>
              </a:spcBef>
              <a:spcAft>
                <a:spcPts val="0"/>
              </a:spcAft>
              <a:buSzPts val="1800"/>
              <a:buChar char="o"/>
            </a:pPr>
            <a:r>
              <a:rPr lang="en-US" sz="2000">
                <a:solidFill>
                  <a:srgbClr val="0070C0"/>
                </a:solidFill>
              </a:rPr>
              <a:t>5 points</a:t>
            </a:r>
            <a:r>
              <a:rPr lang="en-US" sz="2000"/>
              <a:t>, </a:t>
            </a:r>
            <a:r>
              <a:rPr lang="en-US" sz="2000">
                <a:solidFill>
                  <a:srgbClr val="FF0000"/>
                </a:solidFill>
              </a:rPr>
              <a:t>Individual</a:t>
            </a:r>
            <a:r>
              <a:rPr lang="en-US" sz="2000"/>
              <a:t>, due: </a:t>
            </a:r>
            <a:r>
              <a:rPr b="1" lang="en-US" sz="2000"/>
              <a:t>Apr 22</a:t>
            </a:r>
            <a:endParaRPr sz="2000"/>
          </a:p>
        </p:txBody>
      </p:sp>
      <p:sp>
        <p:nvSpPr>
          <p:cNvPr id="187" name="Google Shape;187;p38"/>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7"/>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Overview</a:t>
            </a:r>
            <a:endParaRPr/>
          </a:p>
        </p:txBody>
      </p:sp>
      <p:sp>
        <p:nvSpPr>
          <p:cNvPr id="52" name="Google Shape;52;p17"/>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lang="en-US"/>
              <a:t>Instructors</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Course information</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Grading and Late Day Policy	</a:t>
            </a:r>
            <a:endParaRPr/>
          </a:p>
          <a:p>
            <a:pPr indent="-381000" lvl="1" marL="914400" rtl="0" algn="l">
              <a:lnSpc>
                <a:spcPct val="100000"/>
              </a:lnSpc>
              <a:spcBef>
                <a:spcPts val="480"/>
              </a:spcBef>
              <a:spcAft>
                <a:spcPts val="0"/>
              </a:spcAft>
              <a:buSzPts val="2400"/>
              <a:buChar char="o"/>
            </a:pPr>
            <a:r>
              <a:rPr lang="en-US"/>
              <a:t>Class Participation </a:t>
            </a:r>
            <a:endParaRPr/>
          </a:p>
          <a:p>
            <a:pPr indent="-381000" lvl="1" marL="914400" rtl="0" algn="l">
              <a:lnSpc>
                <a:spcPct val="100000"/>
              </a:lnSpc>
              <a:spcBef>
                <a:spcPts val="480"/>
              </a:spcBef>
              <a:spcAft>
                <a:spcPts val="0"/>
              </a:spcAft>
              <a:buSzPts val="2400"/>
              <a:buChar char="o"/>
            </a:pPr>
            <a:r>
              <a:rPr lang="en-US"/>
              <a:t>Homework</a:t>
            </a:r>
            <a:endParaRPr/>
          </a:p>
          <a:p>
            <a:pPr indent="-381000" lvl="1" marL="914400" rtl="0" algn="l">
              <a:lnSpc>
                <a:spcPct val="100000"/>
              </a:lnSpc>
              <a:spcBef>
                <a:spcPts val="480"/>
              </a:spcBef>
              <a:spcAft>
                <a:spcPts val="0"/>
              </a:spcAft>
              <a:buSzPts val="2400"/>
              <a:buChar char="o"/>
            </a:pPr>
            <a:r>
              <a:rPr lang="en-US"/>
              <a:t>Project </a:t>
            </a:r>
            <a:endParaRPr/>
          </a:p>
          <a:p>
            <a:pPr indent="-381000" lvl="1" marL="914400" rtl="0" algn="l">
              <a:lnSpc>
                <a:spcPct val="100000"/>
              </a:lnSpc>
              <a:spcBef>
                <a:spcPts val="480"/>
              </a:spcBef>
              <a:spcAft>
                <a:spcPts val="0"/>
              </a:spcAft>
              <a:buSzPts val="2400"/>
              <a:buChar char="o"/>
            </a:pPr>
            <a:r>
              <a:rPr lang="en-US"/>
              <a:t>Reading Assignment</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Outline of Topics</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t>Computing resources</a:t>
            </a:r>
            <a:endParaRPr/>
          </a:p>
        </p:txBody>
      </p:sp>
      <p:sp>
        <p:nvSpPr>
          <p:cNvPr id="53" name="Google Shape;53;p17"/>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Homework Details (60%)</a:t>
            </a:r>
            <a:endParaRPr/>
          </a:p>
        </p:txBody>
      </p:sp>
      <p:sp>
        <p:nvSpPr>
          <p:cNvPr id="193" name="Google Shape;193;p39"/>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4" name="Google Shape;194;p39"/>
          <p:cNvSpPr txBox="1"/>
          <p:nvPr/>
        </p:nvSpPr>
        <p:spPr>
          <a:xfrm>
            <a:off x="198408" y="906914"/>
            <a:ext cx="612933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Titillium Web"/>
                <a:ea typeface="Titillium Web"/>
                <a:cs typeface="Titillium Web"/>
                <a:sym typeface="Titillium Web"/>
                <a:hlinkClick r:id="rId3">
                  <a:extLst>
                    <a:ext uri="{A12FA001-AC4F-418D-AE19-62706E023703}">
                      <ahyp:hlinkClr val="tx"/>
                    </a:ext>
                  </a:extLst>
                </a:hlinkClick>
              </a:rPr>
              <a:t>https://dykang.github.io/classes/csci5541/F24/#homework</a:t>
            </a:r>
            <a:r>
              <a:rPr b="0" i="0" lang="en-US" sz="1400" u="none" cap="none" strike="noStrike">
                <a:solidFill>
                  <a:srgbClr val="000000"/>
                </a:solidFill>
                <a:latin typeface="Titillium Web"/>
                <a:ea typeface="Titillium Web"/>
                <a:cs typeface="Titillium Web"/>
                <a:sym typeface="Titillium Web"/>
              </a:rPr>
              <a:t> </a:t>
            </a:r>
            <a:endParaRPr/>
          </a:p>
        </p:txBody>
      </p:sp>
      <p:pic>
        <p:nvPicPr>
          <p:cNvPr id="195" name="Google Shape;195;p39"/>
          <p:cNvPicPr preferRelativeResize="0"/>
          <p:nvPr/>
        </p:nvPicPr>
        <p:blipFill>
          <a:blip r:embed="rId4">
            <a:alphaModFix/>
          </a:blip>
          <a:stretch>
            <a:fillRect/>
          </a:stretch>
        </p:blipFill>
        <p:spPr>
          <a:xfrm>
            <a:off x="152400" y="1404868"/>
            <a:ext cx="11128325" cy="49121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HW1: Building text classifier with pytorch </a:t>
            </a:r>
            <a:endParaRPr/>
          </a:p>
        </p:txBody>
      </p:sp>
      <p:pic>
        <p:nvPicPr>
          <p:cNvPr descr="A paper with text on it&#10;&#10;Description automatically generated" id="201" name="Google Shape;201;p40"/>
          <p:cNvPicPr preferRelativeResize="0"/>
          <p:nvPr/>
        </p:nvPicPr>
        <p:blipFill rotWithShape="1">
          <a:blip r:embed="rId3">
            <a:alphaModFix/>
          </a:blip>
          <a:srcRect b="0" l="0" r="0" t="0"/>
          <a:stretch/>
        </p:blipFill>
        <p:spPr>
          <a:xfrm>
            <a:off x="6705238" y="1091106"/>
            <a:ext cx="4382358" cy="5125794"/>
          </a:xfrm>
          <a:prstGeom prst="rect">
            <a:avLst/>
          </a:prstGeom>
          <a:noFill/>
          <a:ln>
            <a:noFill/>
          </a:ln>
        </p:spPr>
      </p:pic>
      <p:pic>
        <p:nvPicPr>
          <p:cNvPr descr="A computer screen shot of a program&#10;&#10;Description automatically generated" id="202" name="Google Shape;202;p40"/>
          <p:cNvPicPr preferRelativeResize="0"/>
          <p:nvPr/>
        </p:nvPicPr>
        <p:blipFill rotWithShape="1">
          <a:blip r:embed="rId4">
            <a:alphaModFix/>
          </a:blip>
          <a:srcRect b="0" l="0" r="0" t="0"/>
          <a:stretch/>
        </p:blipFill>
        <p:spPr>
          <a:xfrm>
            <a:off x="316937" y="1506737"/>
            <a:ext cx="5214435" cy="4436843"/>
          </a:xfrm>
          <a:prstGeom prst="rect">
            <a:avLst/>
          </a:prstGeom>
          <a:noFill/>
          <a:ln>
            <a:noFill/>
          </a:ln>
        </p:spPr>
      </p:pic>
      <p:sp>
        <p:nvSpPr>
          <p:cNvPr id="203" name="Google Shape;203;p40"/>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4" name="Google Shape;204;p40"/>
          <p:cNvSpPr txBox="1"/>
          <p:nvPr/>
        </p:nvSpPr>
        <p:spPr>
          <a:xfrm>
            <a:off x="9971770" y="5137997"/>
            <a:ext cx="223165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Does my classifier learn something?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1"/>
          <p:cNvSpPr txBox="1"/>
          <p:nvPr>
            <p:ph type="title"/>
          </p:nvPr>
        </p:nvSpPr>
        <p:spPr>
          <a:xfrm>
            <a:off x="198408" y="109468"/>
            <a:ext cx="12660342"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HW2: Finetuning text classifier using HuggingFace</a:t>
            </a:r>
            <a:endParaRPr/>
          </a:p>
        </p:txBody>
      </p:sp>
      <p:pic>
        <p:nvPicPr>
          <p:cNvPr descr="A graph with blue lines&#10;&#10;Description automatically generated" id="210" name="Google Shape;210;p41"/>
          <p:cNvPicPr preferRelativeResize="0"/>
          <p:nvPr/>
        </p:nvPicPr>
        <p:blipFill rotWithShape="1">
          <a:blip r:embed="rId3">
            <a:alphaModFix/>
          </a:blip>
          <a:srcRect b="0" l="0" r="0" t="0"/>
          <a:stretch/>
        </p:blipFill>
        <p:spPr>
          <a:xfrm>
            <a:off x="803124" y="3042526"/>
            <a:ext cx="4192046" cy="3329189"/>
          </a:xfrm>
          <a:prstGeom prst="rect">
            <a:avLst/>
          </a:prstGeom>
          <a:noFill/>
          <a:ln>
            <a:noFill/>
          </a:ln>
        </p:spPr>
      </p:pic>
      <p:pic>
        <p:nvPicPr>
          <p:cNvPr descr="A table of negative and negative words&#10;&#10;Description automatically generated with medium confidence" id="211" name="Google Shape;211;p41"/>
          <p:cNvPicPr preferRelativeResize="0"/>
          <p:nvPr/>
        </p:nvPicPr>
        <p:blipFill rotWithShape="1">
          <a:blip r:embed="rId4">
            <a:alphaModFix/>
          </a:blip>
          <a:srcRect b="0" l="0" r="0" t="0"/>
          <a:stretch/>
        </p:blipFill>
        <p:spPr>
          <a:xfrm>
            <a:off x="5599886" y="1782065"/>
            <a:ext cx="6458073" cy="3832182"/>
          </a:xfrm>
          <a:prstGeom prst="rect">
            <a:avLst/>
          </a:prstGeom>
          <a:noFill/>
          <a:ln>
            <a:noFill/>
          </a:ln>
        </p:spPr>
      </p:pic>
      <p:pic>
        <p:nvPicPr>
          <p:cNvPr id="212" name="Google Shape;212;p41"/>
          <p:cNvPicPr preferRelativeResize="0"/>
          <p:nvPr/>
        </p:nvPicPr>
        <p:blipFill rotWithShape="1">
          <a:blip r:embed="rId5">
            <a:alphaModFix/>
          </a:blip>
          <a:srcRect b="0" l="0" r="0" t="0"/>
          <a:stretch/>
        </p:blipFill>
        <p:spPr>
          <a:xfrm>
            <a:off x="67366" y="1744645"/>
            <a:ext cx="5331508" cy="1595617"/>
          </a:xfrm>
          <a:prstGeom prst="rect">
            <a:avLst/>
          </a:prstGeom>
          <a:noFill/>
          <a:ln>
            <a:noFill/>
          </a:ln>
        </p:spPr>
      </p:pic>
      <p:sp>
        <p:nvSpPr>
          <p:cNvPr id="213" name="Google Shape;213;p41"/>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4" name="Google Shape;214;p41"/>
          <p:cNvSpPr/>
          <p:nvPr/>
        </p:nvSpPr>
        <p:spPr>
          <a:xfrm>
            <a:off x="1781175" y="1744645"/>
            <a:ext cx="2495550" cy="979505"/>
          </a:xfrm>
          <a:prstGeom prst="rect">
            <a:avLst/>
          </a:prstGeom>
          <a:noFill/>
          <a:ln cap="flat" cmpd="sng" w="25400">
            <a:solidFill>
              <a:srgbClr val="3300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41"/>
          <p:cNvSpPr txBox="1"/>
          <p:nvPr/>
        </p:nvSpPr>
        <p:spPr>
          <a:xfrm>
            <a:off x="1976437" y="2724150"/>
            <a:ext cx="210502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Finetuning a pretrained text encoder</a:t>
            </a:r>
            <a:endParaRPr/>
          </a:p>
        </p:txBody>
      </p:sp>
      <p:sp>
        <p:nvSpPr>
          <p:cNvPr id="216" name="Google Shape;216;p41"/>
          <p:cNvSpPr txBox="1"/>
          <p:nvPr/>
        </p:nvSpPr>
        <p:spPr>
          <a:xfrm>
            <a:off x="1976437" y="3658638"/>
            <a:ext cx="321974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How to make sure my training/fine-tuning is correctly learning the task?</a:t>
            </a:r>
            <a:endParaRPr/>
          </a:p>
        </p:txBody>
      </p:sp>
      <p:sp>
        <p:nvSpPr>
          <p:cNvPr id="217" name="Google Shape;217;p41"/>
          <p:cNvSpPr txBox="1"/>
          <p:nvPr/>
        </p:nvSpPr>
        <p:spPr>
          <a:xfrm>
            <a:off x="7590524" y="5614247"/>
            <a:ext cx="321974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In which cases, does the fine-tuned classifier make mistakes?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HW3: Authorship attribution using language models</a:t>
            </a:r>
            <a:endParaRPr/>
          </a:p>
        </p:txBody>
      </p:sp>
      <p:pic>
        <p:nvPicPr>
          <p:cNvPr id="223" name="Google Shape;223;p42"/>
          <p:cNvPicPr preferRelativeResize="0"/>
          <p:nvPr/>
        </p:nvPicPr>
        <p:blipFill rotWithShape="1">
          <a:blip r:embed="rId3">
            <a:alphaModFix/>
          </a:blip>
          <a:srcRect b="0" l="0" r="0" t="0"/>
          <a:stretch/>
        </p:blipFill>
        <p:spPr>
          <a:xfrm>
            <a:off x="505168" y="1636986"/>
            <a:ext cx="6417235" cy="2631528"/>
          </a:xfrm>
          <a:prstGeom prst="rect">
            <a:avLst/>
          </a:prstGeom>
          <a:noFill/>
          <a:ln>
            <a:noFill/>
          </a:ln>
        </p:spPr>
      </p:pic>
      <p:pic>
        <p:nvPicPr>
          <p:cNvPr descr="A white paper with black text&#10;&#10;Description automatically generated" id="224" name="Google Shape;224;p42"/>
          <p:cNvPicPr preferRelativeResize="0"/>
          <p:nvPr/>
        </p:nvPicPr>
        <p:blipFill rotWithShape="1">
          <a:blip r:embed="rId4">
            <a:alphaModFix/>
          </a:blip>
          <a:srcRect b="28356" l="0" r="0" t="0"/>
          <a:stretch/>
        </p:blipFill>
        <p:spPr>
          <a:xfrm>
            <a:off x="7121747" y="1951865"/>
            <a:ext cx="4920727" cy="2429635"/>
          </a:xfrm>
          <a:prstGeom prst="rect">
            <a:avLst/>
          </a:prstGeom>
          <a:noFill/>
          <a:ln>
            <a:noFill/>
          </a:ln>
        </p:spPr>
      </p:pic>
      <p:sp>
        <p:nvSpPr>
          <p:cNvPr id="225" name="Google Shape;225;p42"/>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A white paper with black text&#10;&#10;Description automatically generated" id="226" name="Google Shape;226;p42"/>
          <p:cNvPicPr preferRelativeResize="0"/>
          <p:nvPr/>
        </p:nvPicPr>
        <p:blipFill rotWithShape="1">
          <a:blip r:embed="rId4">
            <a:alphaModFix/>
          </a:blip>
          <a:srcRect b="65712" l="5286" r="6446" t="19402"/>
          <a:stretch/>
        </p:blipFill>
        <p:spPr>
          <a:xfrm>
            <a:off x="1365028" y="4838352"/>
            <a:ext cx="4343401" cy="504825"/>
          </a:xfrm>
          <a:prstGeom prst="rect">
            <a:avLst/>
          </a:prstGeom>
          <a:noFill/>
          <a:ln>
            <a:noFill/>
          </a:ln>
        </p:spPr>
      </p:pic>
      <p:sp>
        <p:nvSpPr>
          <p:cNvPr id="227" name="Google Shape;227;p42"/>
          <p:cNvSpPr txBox="1"/>
          <p:nvPr/>
        </p:nvSpPr>
        <p:spPr>
          <a:xfrm>
            <a:off x="1557909" y="5605238"/>
            <a:ext cx="395763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Written by Tolstoy? Or Written by Hamlet?</a:t>
            </a:r>
            <a:endParaRPr/>
          </a:p>
        </p:txBody>
      </p:sp>
      <p:sp>
        <p:nvSpPr>
          <p:cNvPr id="228" name="Google Shape;228;p42"/>
          <p:cNvSpPr txBox="1"/>
          <p:nvPr/>
        </p:nvSpPr>
        <p:spPr>
          <a:xfrm>
            <a:off x="7538954" y="4381500"/>
            <a:ext cx="395763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How plausible is text as Tolstoy language?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HW4: Generating and evaluating text from pretrained LMs </a:t>
            </a:r>
            <a:endParaRPr/>
          </a:p>
        </p:txBody>
      </p:sp>
      <p:pic>
        <p:nvPicPr>
          <p:cNvPr descr="A table with numbers and a number of text&#10;&#10;Description automatically generated with medium confidence" id="234" name="Google Shape;234;p43"/>
          <p:cNvPicPr preferRelativeResize="0"/>
          <p:nvPr/>
        </p:nvPicPr>
        <p:blipFill rotWithShape="1">
          <a:blip r:embed="rId3">
            <a:alphaModFix/>
          </a:blip>
          <a:srcRect b="0" l="0" r="59706" t="2239"/>
          <a:stretch/>
        </p:blipFill>
        <p:spPr>
          <a:xfrm>
            <a:off x="4166302" y="4788527"/>
            <a:ext cx="1954139" cy="1397685"/>
          </a:xfrm>
          <a:prstGeom prst="rect">
            <a:avLst/>
          </a:prstGeom>
          <a:noFill/>
          <a:ln>
            <a:noFill/>
          </a:ln>
        </p:spPr>
      </p:pic>
      <p:pic>
        <p:nvPicPr>
          <p:cNvPr descr="A table with a number of objects&#10;&#10;Description automatically generated with medium confidence" id="235" name="Google Shape;235;p43"/>
          <p:cNvPicPr preferRelativeResize="0"/>
          <p:nvPr/>
        </p:nvPicPr>
        <p:blipFill rotWithShape="1">
          <a:blip r:embed="rId4">
            <a:alphaModFix/>
          </a:blip>
          <a:srcRect b="0" l="1357" r="0" t="2149"/>
          <a:stretch/>
        </p:blipFill>
        <p:spPr>
          <a:xfrm>
            <a:off x="8757592" y="4941363"/>
            <a:ext cx="3292387" cy="1305248"/>
          </a:xfrm>
          <a:prstGeom prst="rect">
            <a:avLst/>
          </a:prstGeom>
          <a:noFill/>
          <a:ln>
            <a:noFill/>
          </a:ln>
        </p:spPr>
      </p:pic>
      <p:sp>
        <p:nvSpPr>
          <p:cNvPr id="236" name="Google Shape;236;p43"/>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7" name="Google Shape;237;p43"/>
          <p:cNvSpPr txBox="1"/>
          <p:nvPr/>
        </p:nvSpPr>
        <p:spPr>
          <a:xfrm>
            <a:off x="7324566" y="3687792"/>
            <a:ext cx="389330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Different versions of generated text/summaries using various decoding algorithms</a:t>
            </a:r>
            <a:endParaRPr/>
          </a:p>
        </p:txBody>
      </p:sp>
      <p:pic>
        <p:nvPicPr>
          <p:cNvPr descr="A screenshot of a white text&#10;&#10;Description automatically generated" id="238" name="Google Shape;238;p43"/>
          <p:cNvPicPr preferRelativeResize="0"/>
          <p:nvPr/>
        </p:nvPicPr>
        <p:blipFill rotWithShape="1">
          <a:blip r:embed="rId5">
            <a:alphaModFix/>
          </a:blip>
          <a:srcRect b="0" l="24874" r="18760" t="0"/>
          <a:stretch/>
        </p:blipFill>
        <p:spPr>
          <a:xfrm>
            <a:off x="6251135" y="1415955"/>
            <a:ext cx="5798844" cy="2239962"/>
          </a:xfrm>
          <a:prstGeom prst="rect">
            <a:avLst/>
          </a:prstGeom>
          <a:noFill/>
          <a:ln>
            <a:noFill/>
          </a:ln>
        </p:spPr>
      </p:pic>
      <p:sp>
        <p:nvSpPr>
          <p:cNvPr id="239" name="Google Shape;239;p43"/>
          <p:cNvSpPr txBox="1"/>
          <p:nvPr/>
        </p:nvSpPr>
        <p:spPr>
          <a:xfrm>
            <a:off x="1084396" y="4878158"/>
            <a:ext cx="320959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How to evaluate the generated text against the human’s summary?</a:t>
            </a:r>
            <a:endParaRPr/>
          </a:p>
        </p:txBody>
      </p:sp>
      <p:pic>
        <p:nvPicPr>
          <p:cNvPr descr="A person in a suit and tie&#10;&#10;Description automatically generated" id="240" name="Google Shape;240;p43"/>
          <p:cNvPicPr preferRelativeResize="0"/>
          <p:nvPr/>
        </p:nvPicPr>
        <p:blipFill rotWithShape="1">
          <a:blip r:embed="rId6">
            <a:alphaModFix/>
          </a:blip>
          <a:srcRect b="0" l="0" r="0" t="0"/>
          <a:stretch/>
        </p:blipFill>
        <p:spPr>
          <a:xfrm>
            <a:off x="111540" y="1252468"/>
            <a:ext cx="3749050" cy="2752694"/>
          </a:xfrm>
          <a:prstGeom prst="rect">
            <a:avLst/>
          </a:prstGeom>
          <a:noFill/>
          <a:ln>
            <a:noFill/>
          </a:ln>
        </p:spPr>
      </p:pic>
      <p:grpSp>
        <p:nvGrpSpPr>
          <p:cNvPr id="241" name="Google Shape;241;p43"/>
          <p:cNvGrpSpPr/>
          <p:nvPr/>
        </p:nvGrpSpPr>
        <p:grpSpPr>
          <a:xfrm>
            <a:off x="2740010" y="1939175"/>
            <a:ext cx="4173695" cy="2636335"/>
            <a:chOff x="2740010" y="1939175"/>
            <a:chExt cx="4173695" cy="2636335"/>
          </a:xfrm>
        </p:grpSpPr>
        <p:pic>
          <p:nvPicPr>
            <p:cNvPr descr="A screenshot of a white text&#10;&#10;Description automatically generated" id="242" name="Google Shape;242;p43"/>
            <p:cNvPicPr preferRelativeResize="0"/>
            <p:nvPr/>
          </p:nvPicPr>
          <p:blipFill rotWithShape="1">
            <a:blip r:embed="rId5">
              <a:alphaModFix/>
            </a:blip>
            <a:srcRect b="0" l="0" r="75220" t="0"/>
            <a:stretch/>
          </p:blipFill>
          <p:spPr>
            <a:xfrm>
              <a:off x="2740010" y="1939175"/>
              <a:ext cx="2549330" cy="2239962"/>
            </a:xfrm>
            <a:prstGeom prst="rect">
              <a:avLst/>
            </a:prstGeom>
            <a:noFill/>
            <a:ln>
              <a:noFill/>
            </a:ln>
          </p:spPr>
        </p:pic>
        <p:sp>
          <p:nvSpPr>
            <p:cNvPr id="243" name="Google Shape;243;p43"/>
            <p:cNvSpPr/>
            <p:nvPr/>
          </p:nvSpPr>
          <p:spPr>
            <a:xfrm>
              <a:off x="5075380" y="3782763"/>
              <a:ext cx="1838325" cy="792747"/>
            </a:xfrm>
            <a:prstGeom prst="leftRightArrow">
              <a:avLst>
                <a:gd fmla="val 50000" name="adj1"/>
                <a:gd fmla="val 50000" name="adj2"/>
              </a:avLst>
            </a:prstGeom>
            <a:solidFill>
              <a:schemeClr val="accent1"/>
            </a:solidFill>
            <a:ln cap="flat" cmpd="sng" w="25400">
              <a:solidFill>
                <a:srgbClr val="3300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4" name="Google Shape;244;p43"/>
          <p:cNvSpPr txBox="1"/>
          <p:nvPr/>
        </p:nvSpPr>
        <p:spPr>
          <a:xfrm>
            <a:off x="6718626" y="5250000"/>
            <a:ext cx="2038966"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Other aspects humans evaluate text summaries?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HW5: Prompting with large LMs</a:t>
            </a:r>
            <a:endParaRPr/>
          </a:p>
        </p:txBody>
      </p:sp>
      <p:pic>
        <p:nvPicPr>
          <p:cNvPr descr="A close-up of text&#10;&#10;Description automatically generated" id="250" name="Google Shape;250;p44"/>
          <p:cNvPicPr preferRelativeResize="0"/>
          <p:nvPr/>
        </p:nvPicPr>
        <p:blipFill rotWithShape="1">
          <a:blip r:embed="rId3">
            <a:alphaModFix/>
          </a:blip>
          <a:srcRect b="0" l="0" r="0" t="0"/>
          <a:stretch/>
        </p:blipFill>
        <p:spPr>
          <a:xfrm>
            <a:off x="2305050" y="1252468"/>
            <a:ext cx="7772400" cy="1785920"/>
          </a:xfrm>
          <a:prstGeom prst="rect">
            <a:avLst/>
          </a:prstGeom>
          <a:noFill/>
          <a:ln>
            <a:noFill/>
          </a:ln>
        </p:spPr>
      </p:pic>
      <p:pic>
        <p:nvPicPr>
          <p:cNvPr id="251" name="Google Shape;251;p44"/>
          <p:cNvPicPr preferRelativeResize="0"/>
          <p:nvPr/>
        </p:nvPicPr>
        <p:blipFill rotWithShape="1">
          <a:blip r:embed="rId4">
            <a:alphaModFix/>
          </a:blip>
          <a:srcRect b="13819" l="30957" r="30841" t="18752"/>
          <a:stretch/>
        </p:blipFill>
        <p:spPr>
          <a:xfrm>
            <a:off x="10485119" y="809317"/>
            <a:ext cx="1348905" cy="1339328"/>
          </a:xfrm>
          <a:prstGeom prst="rect">
            <a:avLst/>
          </a:prstGeom>
          <a:noFill/>
          <a:ln>
            <a:noFill/>
          </a:ln>
        </p:spPr>
      </p:pic>
      <p:pic>
        <p:nvPicPr>
          <p:cNvPr descr="A screenshot of a white sheet&#10;&#10;Description automatically generated" id="252" name="Google Shape;252;p44"/>
          <p:cNvPicPr preferRelativeResize="0"/>
          <p:nvPr/>
        </p:nvPicPr>
        <p:blipFill rotWithShape="1">
          <a:blip r:embed="rId5">
            <a:alphaModFix/>
          </a:blip>
          <a:srcRect b="0" l="14574" r="14790" t="0"/>
          <a:stretch/>
        </p:blipFill>
        <p:spPr>
          <a:xfrm>
            <a:off x="333132" y="3531252"/>
            <a:ext cx="11716235" cy="2356208"/>
          </a:xfrm>
          <a:prstGeom prst="rect">
            <a:avLst/>
          </a:prstGeom>
          <a:noFill/>
          <a:ln>
            <a:noFill/>
          </a:ln>
        </p:spPr>
      </p:pic>
      <p:sp>
        <p:nvSpPr>
          <p:cNvPr id="253" name="Google Shape;253;p44"/>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HW6: Essay writing with ChatGPT</a:t>
            </a:r>
            <a:endParaRPr/>
          </a:p>
        </p:txBody>
      </p:sp>
      <p:sp>
        <p:nvSpPr>
          <p:cNvPr id="259" name="Google Shape;259;p45"/>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0" name="Google Shape;260;p45"/>
          <p:cNvSpPr txBox="1"/>
          <p:nvPr/>
        </p:nvSpPr>
        <p:spPr>
          <a:xfrm>
            <a:off x="283400" y="1423290"/>
            <a:ext cx="5334477"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tillium Web"/>
                <a:ea typeface="Titillium Web"/>
                <a:cs typeface="Titillium Web"/>
                <a:sym typeface="Titillium Web"/>
              </a:rPr>
              <a:t>Q2 [Education]. How would the classroom look in the future? Do you believe AI will impact and reshape the classroom and education? If you can learn most of what you need from chatGPT or other LLMs, what is the role of teachers? What do you expect students to learn in the classroom? </a:t>
            </a:r>
            <a:endParaRPr/>
          </a:p>
        </p:txBody>
      </p:sp>
      <p:pic>
        <p:nvPicPr>
          <p:cNvPr id="261" name="Google Shape;261;p45"/>
          <p:cNvPicPr preferRelativeResize="0"/>
          <p:nvPr/>
        </p:nvPicPr>
        <p:blipFill rotWithShape="1">
          <a:blip r:embed="rId3">
            <a:alphaModFix/>
          </a:blip>
          <a:srcRect b="0" l="0" r="0" t="0"/>
          <a:stretch/>
        </p:blipFill>
        <p:spPr>
          <a:xfrm>
            <a:off x="5877088" y="1423290"/>
            <a:ext cx="6031512" cy="4520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Project Goal</a:t>
            </a:r>
            <a:endParaRPr/>
          </a:p>
        </p:txBody>
      </p:sp>
      <p:sp>
        <p:nvSpPr>
          <p:cNvPr id="267" name="Google Shape;267;p46"/>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400"/>
              <a:buChar char="❑"/>
            </a:pPr>
            <a:r>
              <a:rPr b="0" i="0" lang="en-US">
                <a:solidFill>
                  <a:srgbClr val="555555"/>
                </a:solidFill>
              </a:rPr>
              <a:t>A course project would be one of the following types: </a:t>
            </a:r>
            <a:endParaRPr sz="3200"/>
          </a:p>
          <a:p>
            <a:pPr indent="-285781" lvl="1" marL="743031" rtl="0" algn="l">
              <a:lnSpc>
                <a:spcPct val="100000"/>
              </a:lnSpc>
              <a:spcBef>
                <a:spcPts val="400"/>
              </a:spcBef>
              <a:spcAft>
                <a:spcPts val="0"/>
              </a:spcAft>
              <a:buSzPts val="2000"/>
              <a:buChar char="o"/>
            </a:pPr>
            <a:r>
              <a:rPr b="0" i="0" lang="en-US"/>
              <a:t>New research results judged suitable for acceptance to a NLP or ML workshop,</a:t>
            </a:r>
            <a:endParaRPr sz="2800"/>
          </a:p>
          <a:p>
            <a:pPr indent="-285781" lvl="1" marL="743031" rtl="0" algn="l">
              <a:lnSpc>
                <a:spcPct val="100000"/>
              </a:lnSpc>
              <a:spcBef>
                <a:spcPts val="400"/>
              </a:spcBef>
              <a:spcAft>
                <a:spcPts val="0"/>
              </a:spcAft>
              <a:buSzPts val="2000"/>
              <a:buChar char="o"/>
            </a:pPr>
            <a:r>
              <a:rPr b="0" i="0" lang="en-US"/>
              <a:t>Critical analysis of existing NLP models or datasets,</a:t>
            </a:r>
            <a:endParaRPr/>
          </a:p>
          <a:p>
            <a:pPr indent="-285781" lvl="1" marL="743031" rtl="0" algn="l">
              <a:lnSpc>
                <a:spcPct val="100000"/>
              </a:lnSpc>
              <a:spcBef>
                <a:spcPts val="400"/>
              </a:spcBef>
              <a:spcAft>
                <a:spcPts val="0"/>
              </a:spcAft>
              <a:buSzPts val="2000"/>
              <a:buChar char="o"/>
            </a:pPr>
            <a:r>
              <a:rPr b="0" i="0" lang="en-US"/>
              <a:t>Collection of your own dataset on new problems or adversarial datasets that can fool the existing systems ,</a:t>
            </a:r>
            <a:endParaRPr sz="2800"/>
          </a:p>
          <a:p>
            <a:pPr indent="-285781" lvl="1" marL="743031" rtl="0" algn="l">
              <a:lnSpc>
                <a:spcPct val="100000"/>
              </a:lnSpc>
              <a:spcBef>
                <a:spcPts val="400"/>
              </a:spcBef>
              <a:spcAft>
                <a:spcPts val="0"/>
              </a:spcAft>
              <a:buSzPts val="2000"/>
              <a:buChar char="o"/>
            </a:pPr>
            <a:r>
              <a:rPr b="0" i="0" lang="en-US"/>
              <a:t>An in-depth literature survey on emerging topics,</a:t>
            </a:r>
            <a:endParaRPr sz="2800"/>
          </a:p>
          <a:p>
            <a:pPr indent="-285781" lvl="1" marL="743031" rtl="0" algn="l">
              <a:lnSpc>
                <a:spcPct val="100000"/>
              </a:lnSpc>
              <a:spcBef>
                <a:spcPts val="400"/>
              </a:spcBef>
              <a:spcAft>
                <a:spcPts val="0"/>
              </a:spcAft>
              <a:buSzPts val="2000"/>
              <a:buChar char="o"/>
            </a:pPr>
            <a:r>
              <a:rPr b="0" i="0" lang="en-US"/>
              <a:t>Interactive demonstration (e.g., Chrome Extension, Flask) or visualization of existing systems,</a:t>
            </a:r>
            <a:endParaRPr sz="2800"/>
          </a:p>
          <a:p>
            <a:pPr indent="-285781" lvl="1" marL="743031" rtl="0" algn="l">
              <a:lnSpc>
                <a:spcPct val="100000"/>
              </a:lnSpc>
              <a:spcBef>
                <a:spcPts val="400"/>
              </a:spcBef>
              <a:spcAft>
                <a:spcPts val="0"/>
              </a:spcAft>
              <a:buSzPts val="2000"/>
              <a:buChar char="o"/>
            </a:pPr>
            <a:r>
              <a:rPr b="0" i="0" lang="en-US"/>
              <a:t>New open-source repository or dataset with a high impact on the community</a:t>
            </a:r>
            <a:endParaRPr/>
          </a:p>
          <a:p>
            <a:pPr indent="-342937" lvl="0" marL="342937" rtl="0" algn="l">
              <a:lnSpc>
                <a:spcPct val="100000"/>
              </a:lnSpc>
              <a:spcBef>
                <a:spcPts val="480"/>
              </a:spcBef>
              <a:spcAft>
                <a:spcPts val="0"/>
              </a:spcAft>
              <a:buSzPts val="2400"/>
              <a:buChar char="❑"/>
            </a:pPr>
            <a:r>
              <a:rPr i="0" lang="en-US"/>
              <a:t>Please carefully read the project guideline first</a:t>
            </a:r>
            <a:r>
              <a:rPr lang="en-US"/>
              <a:t> (can be found </a:t>
            </a:r>
            <a:r>
              <a:rPr lang="en-US" u="sng">
                <a:solidFill>
                  <a:schemeClr val="hlink"/>
                </a:solidFill>
                <a:hlinkClick r:id="rId3"/>
              </a:rPr>
              <a:t>here</a:t>
            </a:r>
            <a:r>
              <a:rPr lang="en-US"/>
              <a:t>)</a:t>
            </a:r>
            <a:br>
              <a:rPr lang="en-US"/>
            </a:br>
            <a:endParaRPr/>
          </a:p>
          <a:p>
            <a:pPr indent="-190534" lvl="0" marL="342937" rtl="0" algn="l">
              <a:lnSpc>
                <a:spcPct val="100000"/>
              </a:lnSpc>
              <a:spcBef>
                <a:spcPts val="480"/>
              </a:spcBef>
              <a:spcAft>
                <a:spcPts val="0"/>
              </a:spcAft>
              <a:buSzPts val="2400"/>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sz="3200"/>
          </a:p>
        </p:txBody>
      </p:sp>
      <p:sp>
        <p:nvSpPr>
          <p:cNvPr id="268" name="Google Shape;268;p46"/>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82"/>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Project Evaluation Rubric</a:t>
            </a:r>
            <a:endParaRPr/>
          </a:p>
        </p:txBody>
      </p:sp>
      <p:sp>
        <p:nvSpPr>
          <p:cNvPr id="274" name="Google Shape;274;p82"/>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b="0" i="0" lang="en-US">
                <a:solidFill>
                  <a:srgbClr val="555555"/>
                </a:solidFill>
              </a:rPr>
              <a:t>HWs are generously graded but the </a:t>
            </a:r>
            <a:r>
              <a:rPr b="1" i="0" lang="en-US">
                <a:solidFill>
                  <a:srgbClr val="555555"/>
                </a:solidFill>
              </a:rPr>
              <a:t>projects are not</a:t>
            </a:r>
            <a:r>
              <a:rPr b="0" i="0" lang="en-US">
                <a:solidFill>
                  <a:srgbClr val="555555"/>
                </a:solidFill>
              </a:rPr>
              <a:t>! Therefore, students should consider the potential contribution of the projects rather than </a:t>
            </a:r>
            <a:r>
              <a:rPr b="0" i="0" lang="en-US">
                <a:solidFill>
                  <a:srgbClr val="FF0000"/>
                </a:solidFill>
              </a:rPr>
              <a:t>trying to play it safe</a:t>
            </a:r>
            <a:r>
              <a:rPr b="0" i="0" lang="en-US">
                <a:solidFill>
                  <a:srgbClr val="555555"/>
                </a:solidFill>
              </a:rPr>
              <a:t>. Playing it safe won’t give them full marks.</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a:solidFill>
                  <a:srgbClr val="555555"/>
                </a:solidFill>
              </a:rPr>
              <a:t>Three important rubrics:</a:t>
            </a:r>
            <a:endParaRPr b="0" i="0">
              <a:solidFill>
                <a:srgbClr val="555555"/>
              </a:solidFill>
            </a:endParaRPr>
          </a:p>
          <a:p>
            <a:pPr indent="-381000" lvl="1" marL="914400" rtl="0" algn="l">
              <a:lnSpc>
                <a:spcPct val="100000"/>
              </a:lnSpc>
              <a:spcBef>
                <a:spcPts val="480"/>
              </a:spcBef>
              <a:spcAft>
                <a:spcPts val="0"/>
              </a:spcAft>
              <a:buSzPts val="2400"/>
              <a:buChar char="o"/>
            </a:pPr>
            <a:r>
              <a:rPr b="1" i="0" lang="en-US">
                <a:solidFill>
                  <a:srgbClr val="555555"/>
                </a:solidFill>
              </a:rPr>
              <a:t>Novelty</a:t>
            </a:r>
            <a:r>
              <a:rPr b="0" i="0" lang="en-US">
                <a:solidFill>
                  <a:srgbClr val="555555"/>
                </a:solidFill>
              </a:rPr>
              <a:t>: Compared to the state-of-the-art methods/systems/datasets, how novel is your approach? </a:t>
            </a:r>
            <a:endParaRPr/>
          </a:p>
          <a:p>
            <a:pPr indent="-381000" lvl="1" marL="914400" rtl="0" algn="l">
              <a:lnSpc>
                <a:spcPct val="100000"/>
              </a:lnSpc>
              <a:spcBef>
                <a:spcPts val="480"/>
              </a:spcBef>
              <a:spcAft>
                <a:spcPts val="0"/>
              </a:spcAft>
              <a:buSzPts val="2400"/>
              <a:buChar char="o"/>
            </a:pPr>
            <a:r>
              <a:rPr b="1" i="0" lang="en-US">
                <a:solidFill>
                  <a:srgbClr val="555555"/>
                </a:solidFill>
              </a:rPr>
              <a:t>Significance</a:t>
            </a:r>
            <a:r>
              <a:rPr b="0" i="0" lang="en-US">
                <a:solidFill>
                  <a:srgbClr val="555555"/>
                </a:solidFill>
              </a:rPr>
              <a:t>: How strong is your result? Is your finding still holding if different setups or prompting tricks?</a:t>
            </a:r>
            <a:endParaRPr/>
          </a:p>
          <a:p>
            <a:pPr indent="-381000" lvl="1" marL="914400" rtl="0" algn="l">
              <a:lnSpc>
                <a:spcPct val="100000"/>
              </a:lnSpc>
              <a:spcBef>
                <a:spcPts val="480"/>
              </a:spcBef>
              <a:spcAft>
                <a:spcPts val="0"/>
              </a:spcAft>
              <a:buSzPts val="2400"/>
              <a:buChar char="o"/>
            </a:pPr>
            <a:r>
              <a:rPr b="1" i="0" lang="en-US">
                <a:solidFill>
                  <a:srgbClr val="555555"/>
                </a:solidFill>
              </a:rPr>
              <a:t>Clarity</a:t>
            </a:r>
            <a:r>
              <a:rPr b="0" i="0" lang="en-US">
                <a:solidFill>
                  <a:srgbClr val="555555"/>
                </a:solidFill>
              </a:rPr>
              <a:t>: How clear and easy-to-follow is your report? Do you have well organized presentation of your results and problem definition?</a:t>
            </a:r>
            <a:endParaRPr>
              <a:solidFill>
                <a:srgbClr val="555555"/>
              </a:solidFill>
            </a:endParaRPr>
          </a:p>
          <a:p>
            <a:pPr indent="-381000" lvl="1" marL="914400" rtl="0" algn="l">
              <a:lnSpc>
                <a:spcPct val="100000"/>
              </a:lnSpc>
              <a:spcBef>
                <a:spcPts val="480"/>
              </a:spcBef>
              <a:spcAft>
                <a:spcPts val="0"/>
              </a:spcAft>
              <a:buSzPts val="2400"/>
              <a:buChar char="o"/>
            </a:pPr>
            <a:r>
              <a:rPr lang="en-US"/>
              <a:t>https://jimtmooney.github.io/Courses/S25/rubrick.html</a:t>
            </a:r>
            <a:endParaRPr/>
          </a:p>
        </p:txBody>
      </p:sp>
      <p:sp>
        <p:nvSpPr>
          <p:cNvPr id="275" name="Google Shape;275;p82"/>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3"/>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Project Deliveries and Dues (30%)</a:t>
            </a:r>
            <a:endParaRPr/>
          </a:p>
        </p:txBody>
      </p:sp>
      <p:sp>
        <p:nvSpPr>
          <p:cNvPr id="281" name="Google Shape;281;p83"/>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lang="en-US" sz="3200"/>
              <a:t>Team formation (1 point, due: </a:t>
            </a:r>
            <a:r>
              <a:rPr lang="en-US" sz="3200">
                <a:solidFill>
                  <a:srgbClr val="FF0000"/>
                </a:solidFill>
              </a:rPr>
              <a:t>Feb 6</a:t>
            </a:r>
            <a:r>
              <a:rPr lang="en-US" sz="3200"/>
              <a:t>)</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3200"/>
              <a:t>Project brainstorming (1 point, due: </a:t>
            </a:r>
            <a:r>
              <a:rPr lang="en-US" sz="3200">
                <a:solidFill>
                  <a:srgbClr val="FF0000"/>
                </a:solidFill>
              </a:rPr>
              <a:t>Feb 18</a:t>
            </a:r>
            <a:r>
              <a:rPr lang="en-US" sz="3200"/>
              <a:t>)</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3200"/>
              <a:t>Proposal pitch (3 points, due: </a:t>
            </a:r>
            <a:r>
              <a:rPr lang="en-US" sz="3200">
                <a:solidFill>
                  <a:srgbClr val="FF0000"/>
                </a:solidFill>
              </a:rPr>
              <a:t>Feb 25 and 27</a:t>
            </a:r>
            <a:r>
              <a:rPr lang="en-US" sz="3200"/>
              <a:t>)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3200"/>
              <a:t>Proposal report (5 points, due: </a:t>
            </a:r>
            <a:r>
              <a:rPr lang="en-US" sz="3200">
                <a:solidFill>
                  <a:srgbClr val="FF0000"/>
                </a:solidFill>
              </a:rPr>
              <a:t>Mar 2</a:t>
            </a:r>
            <a:r>
              <a:rPr lang="en-US" sz="3200"/>
              <a:t>)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3200"/>
              <a:t>Midterm office hour participation (5 points, due: </a:t>
            </a:r>
            <a:r>
              <a:rPr lang="en-US" sz="3200">
                <a:solidFill>
                  <a:srgbClr val="FF0000"/>
                </a:solidFill>
              </a:rPr>
              <a:t>Apr 1</a:t>
            </a:r>
            <a:r>
              <a:rPr lang="en-US" sz="3200"/>
              <a:t>)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3200"/>
              <a:t>Poster presentation (5 points, due: </a:t>
            </a:r>
            <a:r>
              <a:rPr lang="en-US" sz="3200">
                <a:solidFill>
                  <a:srgbClr val="FF0000"/>
                </a:solidFill>
              </a:rPr>
              <a:t>Apr 29 and May 1</a:t>
            </a:r>
            <a:r>
              <a:rPr lang="en-US" sz="3200"/>
              <a:t>) </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3200"/>
              <a:t>Final report (10 points, due: </a:t>
            </a:r>
            <a:r>
              <a:rPr lang="en-US" sz="3200">
                <a:solidFill>
                  <a:srgbClr val="FF0000"/>
                </a:solidFill>
              </a:rPr>
              <a:t>May 8</a:t>
            </a:r>
            <a:r>
              <a:rPr lang="en-US" sz="3200"/>
              <a:t>)</a:t>
            </a:r>
            <a:endParaRPr/>
          </a:p>
        </p:txBody>
      </p:sp>
      <p:sp>
        <p:nvSpPr>
          <p:cNvPr id="282" name="Google Shape;282;p83"/>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8"/>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Instructors</a:t>
            </a:r>
            <a:endParaRPr/>
          </a:p>
        </p:txBody>
      </p:sp>
      <p:sp>
        <p:nvSpPr>
          <p:cNvPr id="59" name="Google Shape;59;p18"/>
          <p:cNvSpPr txBox="1"/>
          <p:nvPr/>
        </p:nvSpPr>
        <p:spPr>
          <a:xfrm>
            <a:off x="2115122" y="4053746"/>
            <a:ext cx="9213900" cy="2031900"/>
          </a:xfrm>
          <a:prstGeom prst="rect">
            <a:avLst/>
          </a:prstGeom>
          <a:noFill/>
          <a:ln>
            <a:noFill/>
          </a:ln>
        </p:spPr>
        <p:txBody>
          <a:bodyPr anchorCtr="0" anchor="t" bIns="45700" lIns="91425" spcFirstLastPara="1" rIns="91425" wrap="square" tIns="45700">
            <a:spAutoFit/>
          </a:bodyPr>
          <a:lstStyle/>
          <a:p>
            <a:pPr indent="-342937" lvl="0" marL="342937" marR="0" rtl="0" algn="l">
              <a:lnSpc>
                <a:spcPct val="100000"/>
              </a:lnSpc>
              <a:spcBef>
                <a:spcPts val="0"/>
              </a:spcBef>
              <a:spcAft>
                <a:spcPts val="0"/>
              </a:spcAft>
              <a:buClr>
                <a:srgbClr val="7A0019"/>
              </a:buClr>
              <a:buSzPts val="2800"/>
              <a:buFont typeface="Noto Sans Symbols"/>
              <a:buChar char="❑"/>
            </a:pPr>
            <a:r>
              <a:rPr lang="en-US" sz="2400">
                <a:solidFill>
                  <a:srgbClr val="595959"/>
                </a:solidFill>
                <a:latin typeface="Titillium Web"/>
                <a:ea typeface="Titillium Web"/>
                <a:cs typeface="Titillium Web"/>
                <a:sym typeface="Titillium Web"/>
              </a:rPr>
              <a:t>James</a:t>
            </a:r>
            <a:r>
              <a:rPr b="0" i="0" lang="en-US" sz="2400" u="none" cap="none" strike="noStrike">
                <a:solidFill>
                  <a:srgbClr val="595959"/>
                </a:solidFill>
                <a:latin typeface="Titillium Web"/>
                <a:ea typeface="Titillium Web"/>
                <a:cs typeface="Titillium Web"/>
                <a:sym typeface="Titillium Web"/>
              </a:rPr>
              <a:t>: </a:t>
            </a:r>
            <a:r>
              <a:rPr lang="en-US" sz="2400">
                <a:solidFill>
                  <a:srgbClr val="555555"/>
                </a:solidFill>
                <a:highlight>
                  <a:srgbClr val="FFFFFF"/>
                </a:highlight>
                <a:latin typeface="Titillium Web"/>
                <a:ea typeface="Titillium Web"/>
                <a:cs typeface="Titillium Web"/>
                <a:sym typeface="Titillium Web"/>
              </a:rPr>
              <a:t>Friday 3pm - 4pm via </a:t>
            </a:r>
            <a:r>
              <a:rPr lang="en-US" sz="2400" u="sng">
                <a:solidFill>
                  <a:schemeClr val="hlink"/>
                </a:solidFill>
                <a:highlight>
                  <a:srgbClr val="FFFFFF"/>
                </a:highlight>
                <a:latin typeface="Titillium Web"/>
                <a:ea typeface="Titillium Web"/>
                <a:cs typeface="Titillium Web"/>
                <a:sym typeface="Titillium Web"/>
                <a:hlinkClick r:id="rId3"/>
              </a:rPr>
              <a:t>Zoom</a:t>
            </a:r>
            <a:endParaRPr sz="2400">
              <a:latin typeface="Titillium Web"/>
              <a:ea typeface="Titillium Web"/>
              <a:cs typeface="Titillium Web"/>
              <a:sym typeface="Titillium Web"/>
            </a:endParaRPr>
          </a:p>
          <a:p>
            <a:pPr indent="-342937" lvl="0" marL="342937" marR="0" rtl="0" algn="l">
              <a:lnSpc>
                <a:spcPct val="100000"/>
              </a:lnSpc>
              <a:spcBef>
                <a:spcPts val="560"/>
              </a:spcBef>
              <a:spcAft>
                <a:spcPts val="0"/>
              </a:spcAft>
              <a:buClr>
                <a:srgbClr val="7A0019"/>
              </a:buClr>
              <a:buSzPts val="2800"/>
              <a:buFont typeface="Noto Sans Symbols"/>
              <a:buChar char="❑"/>
            </a:pPr>
            <a:r>
              <a:rPr lang="en-US" sz="2400">
                <a:solidFill>
                  <a:srgbClr val="595959"/>
                </a:solidFill>
                <a:latin typeface="Titillium Web"/>
                <a:ea typeface="Titillium Web"/>
                <a:cs typeface="Titillium Web"/>
                <a:sym typeface="Titillium Web"/>
              </a:rPr>
              <a:t>Risako: TBD</a:t>
            </a:r>
            <a:endParaRPr b="0" i="0" sz="2400" u="none" cap="none" strike="noStrike">
              <a:solidFill>
                <a:srgbClr val="595959"/>
              </a:solidFill>
              <a:latin typeface="Titillium Web"/>
              <a:ea typeface="Titillium Web"/>
              <a:cs typeface="Titillium Web"/>
              <a:sym typeface="Titillium Web"/>
            </a:endParaRPr>
          </a:p>
          <a:p>
            <a:pPr indent="-342937" lvl="0" marL="342937" marR="0" rtl="0" algn="l">
              <a:lnSpc>
                <a:spcPct val="100000"/>
              </a:lnSpc>
              <a:spcBef>
                <a:spcPts val="560"/>
              </a:spcBef>
              <a:spcAft>
                <a:spcPts val="0"/>
              </a:spcAft>
              <a:buClr>
                <a:srgbClr val="7A0019"/>
              </a:buClr>
              <a:buSzPts val="2800"/>
              <a:buFont typeface="Noto Sans Symbols"/>
              <a:buChar char="❑"/>
            </a:pPr>
            <a:r>
              <a:rPr lang="en-US" sz="2400">
                <a:solidFill>
                  <a:srgbClr val="595959"/>
                </a:solidFill>
                <a:latin typeface="Titillium Web"/>
                <a:ea typeface="Titillium Web"/>
                <a:cs typeface="Titillium Web"/>
                <a:sym typeface="Titillium Web"/>
              </a:rPr>
              <a:t>Bin: TBD</a:t>
            </a:r>
            <a:endParaRPr b="0" i="0" sz="2400" u="none" cap="none" strike="noStrike">
              <a:solidFill>
                <a:srgbClr val="595959"/>
              </a:solidFill>
              <a:latin typeface="Titillium Web"/>
              <a:ea typeface="Titillium Web"/>
              <a:cs typeface="Titillium Web"/>
              <a:sym typeface="Titillium Web"/>
            </a:endParaRPr>
          </a:p>
          <a:p>
            <a:pPr indent="-342937" lvl="0" marL="342937" marR="0" rtl="0" algn="l">
              <a:lnSpc>
                <a:spcPct val="100000"/>
              </a:lnSpc>
              <a:spcBef>
                <a:spcPts val="560"/>
              </a:spcBef>
              <a:spcAft>
                <a:spcPts val="0"/>
              </a:spcAft>
              <a:buClr>
                <a:srgbClr val="7A0019"/>
              </a:buClr>
              <a:buSzPts val="2800"/>
              <a:buFont typeface="Noto Sans Symbols"/>
              <a:buChar char="❑"/>
            </a:pPr>
            <a:r>
              <a:rPr lang="en-US" sz="2400">
                <a:solidFill>
                  <a:srgbClr val="595959"/>
                </a:solidFill>
                <a:latin typeface="Titillium Web"/>
                <a:ea typeface="Titillium Web"/>
                <a:cs typeface="Titillium Web"/>
                <a:sym typeface="Titillium Web"/>
              </a:rPr>
              <a:t>Junhan: TBD</a:t>
            </a:r>
            <a:endParaRPr/>
          </a:p>
        </p:txBody>
      </p:sp>
      <p:sp>
        <p:nvSpPr>
          <p:cNvPr id="60" name="Google Shape;60;p18"/>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1" name="Google Shape;61;p18"/>
          <p:cNvPicPr preferRelativeResize="0"/>
          <p:nvPr/>
        </p:nvPicPr>
        <p:blipFill>
          <a:blip r:embed="rId4">
            <a:alphaModFix/>
          </a:blip>
          <a:stretch>
            <a:fillRect/>
          </a:stretch>
        </p:blipFill>
        <p:spPr>
          <a:xfrm>
            <a:off x="1356500" y="1404868"/>
            <a:ext cx="9479011" cy="24964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84"/>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88" name="Google Shape;288;p84"/>
          <p:cNvPicPr preferRelativeResize="0"/>
          <p:nvPr/>
        </p:nvPicPr>
        <p:blipFill>
          <a:blip r:embed="rId3">
            <a:alphaModFix/>
          </a:blip>
          <a:stretch>
            <a:fillRect/>
          </a:stretch>
        </p:blipFill>
        <p:spPr>
          <a:xfrm>
            <a:off x="1045400" y="152400"/>
            <a:ext cx="10451210" cy="61645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85"/>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VLanGOGh: Vision and Language guided Generalized Object Grasping</a:t>
            </a:r>
            <a:endParaRPr/>
          </a:p>
        </p:txBody>
      </p:sp>
      <p:sp>
        <p:nvSpPr>
          <p:cNvPr id="294" name="Google Shape;294;p85"/>
          <p:cNvSpPr txBox="1"/>
          <p:nvPr/>
        </p:nvSpPr>
        <p:spPr>
          <a:xfrm>
            <a:off x="9514934" y="680968"/>
            <a:ext cx="2527540"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5541 Spring 2023</a:t>
            </a:r>
            <a:endParaRPr b="0" i="0" sz="1400" u="none" cap="none" strike="noStrike">
              <a:solidFill>
                <a:srgbClr val="000000"/>
              </a:solidFill>
              <a:latin typeface="Titillium Web"/>
              <a:ea typeface="Titillium Web"/>
              <a:cs typeface="Titillium Web"/>
              <a:sym typeface="Titillium Web"/>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Nikhilanj Pelluri</a:t>
            </a:r>
            <a:endParaRPr b="0" i="0" sz="1400" u="none" cap="none" strike="noStrike">
              <a:solidFill>
                <a:srgbClr val="000000"/>
              </a:solidFill>
              <a:latin typeface="Titillium Web"/>
              <a:ea typeface="Titillium Web"/>
              <a:cs typeface="Titillium Web"/>
              <a:sym typeface="Titillium Web"/>
            </a:endParaRPr>
          </a:p>
        </p:txBody>
      </p:sp>
      <p:sp>
        <p:nvSpPr>
          <p:cNvPr id="295" name="Google Shape;295;p85"/>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96" name="Google Shape;296;p85"/>
          <p:cNvPicPr preferRelativeResize="0"/>
          <p:nvPr/>
        </p:nvPicPr>
        <p:blipFill rotWithShape="1">
          <a:blip r:embed="rId3">
            <a:alphaModFix/>
          </a:blip>
          <a:srcRect b="0" l="0" r="0" t="0"/>
          <a:stretch/>
        </p:blipFill>
        <p:spPr>
          <a:xfrm>
            <a:off x="1929798" y="1403577"/>
            <a:ext cx="8899586" cy="50060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86"/>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Simulating Everyone’s Voice: Exploring ChatGPTs Ability to Simulate Human Annotators</a:t>
            </a:r>
            <a:endParaRPr/>
          </a:p>
        </p:txBody>
      </p:sp>
      <p:sp>
        <p:nvSpPr>
          <p:cNvPr id="302" name="Google Shape;302;p86"/>
          <p:cNvSpPr txBox="1"/>
          <p:nvPr/>
        </p:nvSpPr>
        <p:spPr>
          <a:xfrm>
            <a:off x="5899030" y="1069776"/>
            <a:ext cx="6094562"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5541 Spring 2023</a:t>
            </a:r>
            <a:endParaRPr b="0" i="0" sz="1400" u="none" cap="none" strike="noStrike">
              <a:solidFill>
                <a:srgbClr val="000000"/>
              </a:solidFill>
              <a:latin typeface="Titillium Web"/>
              <a:ea typeface="Titillium Web"/>
              <a:cs typeface="Titillium Web"/>
              <a:sym typeface="Titillium Web"/>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Abdirizak Yussuf, Claire Chen, Dinesh Challa, Venkata Sai Krishna</a:t>
            </a:r>
            <a:endParaRPr b="0" i="0" sz="1400" u="none" cap="none" strike="noStrike">
              <a:solidFill>
                <a:srgbClr val="000000"/>
              </a:solidFill>
              <a:latin typeface="Titillium Web"/>
              <a:ea typeface="Titillium Web"/>
              <a:cs typeface="Titillium Web"/>
              <a:sym typeface="Titillium Web"/>
            </a:endParaRPr>
          </a:p>
        </p:txBody>
      </p:sp>
      <p:pic>
        <p:nvPicPr>
          <p:cNvPr descr="A diagram of a flowchart&#10;&#10;Description automatically generated" id="303" name="Google Shape;303;p86"/>
          <p:cNvPicPr preferRelativeResize="0"/>
          <p:nvPr/>
        </p:nvPicPr>
        <p:blipFill rotWithShape="1">
          <a:blip r:embed="rId3">
            <a:alphaModFix/>
          </a:blip>
          <a:srcRect b="0" l="0" r="0" t="0"/>
          <a:stretch/>
        </p:blipFill>
        <p:spPr>
          <a:xfrm>
            <a:off x="1401320" y="1293490"/>
            <a:ext cx="4006868" cy="5175891"/>
          </a:xfrm>
          <a:prstGeom prst="rect">
            <a:avLst/>
          </a:prstGeom>
          <a:noFill/>
          <a:ln>
            <a:noFill/>
          </a:ln>
        </p:spPr>
      </p:pic>
      <p:pic>
        <p:nvPicPr>
          <p:cNvPr descr="A screenshot of a report&#10;&#10;Description automatically generated" id="304" name="Google Shape;304;p86"/>
          <p:cNvPicPr preferRelativeResize="0"/>
          <p:nvPr/>
        </p:nvPicPr>
        <p:blipFill rotWithShape="1">
          <a:blip r:embed="rId4">
            <a:alphaModFix/>
          </a:blip>
          <a:srcRect b="0" l="0" r="0" t="0"/>
          <a:stretch/>
        </p:blipFill>
        <p:spPr>
          <a:xfrm>
            <a:off x="6545306" y="2119931"/>
            <a:ext cx="4763923" cy="3668394"/>
          </a:xfrm>
          <a:prstGeom prst="rect">
            <a:avLst/>
          </a:prstGeom>
          <a:noFill/>
          <a:ln>
            <a:noFill/>
          </a:ln>
        </p:spPr>
      </p:pic>
      <p:sp>
        <p:nvSpPr>
          <p:cNvPr id="305" name="Google Shape;305;p86"/>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87"/>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Who is speaking? Distinguishing Artificial Intelligence Generated and Human Written Text</a:t>
            </a:r>
            <a:endParaRPr/>
          </a:p>
        </p:txBody>
      </p:sp>
      <p:pic>
        <p:nvPicPr>
          <p:cNvPr descr="Image showing how Content at Scale AI Detector works." id="311" name="Google Shape;311;p87"/>
          <p:cNvPicPr preferRelativeResize="0"/>
          <p:nvPr/>
        </p:nvPicPr>
        <p:blipFill rotWithShape="1">
          <a:blip r:embed="rId3">
            <a:alphaModFix/>
          </a:blip>
          <a:srcRect b="0" l="0" r="0" t="0"/>
          <a:stretch/>
        </p:blipFill>
        <p:spPr>
          <a:xfrm>
            <a:off x="198408" y="2034322"/>
            <a:ext cx="5340740" cy="3554460"/>
          </a:xfrm>
          <a:prstGeom prst="rect">
            <a:avLst/>
          </a:prstGeom>
          <a:noFill/>
          <a:ln>
            <a:noFill/>
          </a:ln>
        </p:spPr>
      </p:pic>
      <p:sp>
        <p:nvSpPr>
          <p:cNvPr id="312" name="Google Shape;312;p87"/>
          <p:cNvSpPr txBox="1"/>
          <p:nvPr/>
        </p:nvSpPr>
        <p:spPr>
          <a:xfrm>
            <a:off x="7946393" y="1252468"/>
            <a:ext cx="4096081"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5541 Spring 2023</a:t>
            </a:r>
            <a:endParaRPr b="0" i="0" sz="1400" u="none" cap="none" strike="noStrike">
              <a:solidFill>
                <a:srgbClr val="000000"/>
              </a:solidFill>
              <a:latin typeface="Titillium Web"/>
              <a:ea typeface="Titillium Web"/>
              <a:cs typeface="Titillium Web"/>
              <a:sym typeface="Titillium Web"/>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Moyan Zhou, Mingsheng Sun, Yutong Sun</a:t>
            </a:r>
            <a:endParaRPr b="0" i="0" sz="1400" u="none" cap="none" strike="noStrike">
              <a:solidFill>
                <a:srgbClr val="000000"/>
              </a:solidFill>
              <a:latin typeface="Titillium Web"/>
              <a:ea typeface="Titillium Web"/>
              <a:cs typeface="Titillium Web"/>
              <a:sym typeface="Titillium Web"/>
            </a:endParaRPr>
          </a:p>
        </p:txBody>
      </p:sp>
      <p:pic>
        <p:nvPicPr>
          <p:cNvPr descr="A close up of a person's face&#10;&#10;Description automatically generated" id="313" name="Google Shape;313;p87"/>
          <p:cNvPicPr preferRelativeResize="0"/>
          <p:nvPr/>
        </p:nvPicPr>
        <p:blipFill rotWithShape="1">
          <a:blip r:embed="rId4">
            <a:alphaModFix/>
          </a:blip>
          <a:srcRect b="0" l="0" r="0" t="0"/>
          <a:stretch/>
        </p:blipFill>
        <p:spPr>
          <a:xfrm>
            <a:off x="5790016" y="1860510"/>
            <a:ext cx="5870642" cy="1343000"/>
          </a:xfrm>
          <a:prstGeom prst="rect">
            <a:avLst/>
          </a:prstGeom>
          <a:noFill/>
          <a:ln>
            <a:noFill/>
          </a:ln>
        </p:spPr>
      </p:pic>
      <p:pic>
        <p:nvPicPr>
          <p:cNvPr id="314" name="Google Shape;314;p87"/>
          <p:cNvPicPr preferRelativeResize="0"/>
          <p:nvPr/>
        </p:nvPicPr>
        <p:blipFill rotWithShape="1">
          <a:blip r:embed="rId5">
            <a:alphaModFix/>
          </a:blip>
          <a:srcRect b="0" l="0" r="0" t="6924"/>
          <a:stretch/>
        </p:blipFill>
        <p:spPr>
          <a:xfrm>
            <a:off x="5918057" y="3444089"/>
            <a:ext cx="4056672" cy="290930"/>
          </a:xfrm>
          <a:prstGeom prst="rect">
            <a:avLst/>
          </a:prstGeom>
          <a:noFill/>
          <a:ln>
            <a:noFill/>
          </a:ln>
        </p:spPr>
      </p:pic>
      <p:pic>
        <p:nvPicPr>
          <p:cNvPr descr="A close-up of a graph&#10;&#10;Description automatically generated" id="315" name="Google Shape;315;p87"/>
          <p:cNvPicPr preferRelativeResize="0"/>
          <p:nvPr/>
        </p:nvPicPr>
        <p:blipFill rotWithShape="1">
          <a:blip r:embed="rId6">
            <a:alphaModFix/>
          </a:blip>
          <a:srcRect b="0" l="0" r="0" t="0"/>
          <a:stretch/>
        </p:blipFill>
        <p:spPr>
          <a:xfrm>
            <a:off x="5654258" y="3811552"/>
            <a:ext cx="6537742" cy="2238952"/>
          </a:xfrm>
          <a:prstGeom prst="rect">
            <a:avLst/>
          </a:prstGeom>
          <a:noFill/>
          <a:ln>
            <a:noFill/>
          </a:ln>
        </p:spPr>
      </p:pic>
      <p:sp>
        <p:nvSpPr>
          <p:cNvPr id="316" name="Google Shape;316;p87"/>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88"/>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Comparing the Effectiveness of Fine-tuning vs. One-Shot Learning on the Kidz Bopification Task</a:t>
            </a:r>
            <a:endParaRPr/>
          </a:p>
        </p:txBody>
      </p:sp>
      <p:pic>
        <p:nvPicPr>
          <p:cNvPr descr="A screenshot of a song&#10;&#10;Description automatically generated" id="322" name="Google Shape;322;p88"/>
          <p:cNvPicPr preferRelativeResize="0"/>
          <p:nvPr/>
        </p:nvPicPr>
        <p:blipFill rotWithShape="1">
          <a:blip r:embed="rId3">
            <a:alphaModFix/>
          </a:blip>
          <a:srcRect b="0" l="0" r="0" t="0"/>
          <a:stretch/>
        </p:blipFill>
        <p:spPr>
          <a:xfrm>
            <a:off x="7031142" y="1352713"/>
            <a:ext cx="4258531" cy="5068963"/>
          </a:xfrm>
          <a:prstGeom prst="rect">
            <a:avLst/>
          </a:prstGeom>
          <a:noFill/>
          <a:ln>
            <a:noFill/>
          </a:ln>
        </p:spPr>
      </p:pic>
      <p:pic>
        <p:nvPicPr>
          <p:cNvPr descr="A text on a page&#10;&#10;Description automatically generated" id="323" name="Google Shape;323;p88"/>
          <p:cNvPicPr preferRelativeResize="0"/>
          <p:nvPr/>
        </p:nvPicPr>
        <p:blipFill rotWithShape="1">
          <a:blip r:embed="rId4">
            <a:alphaModFix/>
          </a:blip>
          <a:srcRect b="0" l="0" r="0" t="0"/>
          <a:stretch/>
        </p:blipFill>
        <p:spPr>
          <a:xfrm>
            <a:off x="1005019" y="2193583"/>
            <a:ext cx="5136560" cy="2875567"/>
          </a:xfrm>
          <a:prstGeom prst="rect">
            <a:avLst/>
          </a:prstGeom>
          <a:noFill/>
          <a:ln>
            <a:noFill/>
          </a:ln>
        </p:spPr>
      </p:pic>
      <p:sp>
        <p:nvSpPr>
          <p:cNvPr id="324" name="Google Shape;324;p88"/>
          <p:cNvSpPr txBox="1"/>
          <p:nvPr/>
        </p:nvSpPr>
        <p:spPr>
          <a:xfrm>
            <a:off x="198408" y="1330113"/>
            <a:ext cx="60945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5541 Spring 2023</a:t>
            </a:r>
            <a:endParaRPr b="0" i="0" sz="14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Jeonghoon Kim, Matthew Olson, Marco Berriodi</a:t>
            </a:r>
            <a:endParaRPr b="0" i="0" sz="1400" u="none" cap="none" strike="noStrike">
              <a:solidFill>
                <a:srgbClr val="000000"/>
              </a:solidFill>
              <a:latin typeface="Titillium Web"/>
              <a:ea typeface="Titillium Web"/>
              <a:cs typeface="Titillium Web"/>
              <a:sym typeface="Titillium Web"/>
            </a:endParaRPr>
          </a:p>
        </p:txBody>
      </p:sp>
      <p:sp>
        <p:nvSpPr>
          <p:cNvPr id="325" name="Google Shape;325;p88"/>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9"/>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Understanding Narrative Transportation in Fantasy Fanfiction</a:t>
            </a:r>
            <a:endParaRPr/>
          </a:p>
        </p:txBody>
      </p:sp>
      <p:pic>
        <p:nvPicPr>
          <p:cNvPr descr="Graphical user interface, text, application, email&#10;&#10;Description automatically generated" id="331" name="Google Shape;331;p89"/>
          <p:cNvPicPr preferRelativeResize="0"/>
          <p:nvPr/>
        </p:nvPicPr>
        <p:blipFill rotWithShape="1">
          <a:blip r:embed="rId3">
            <a:alphaModFix/>
          </a:blip>
          <a:srcRect b="56966" l="0" r="0" t="0"/>
          <a:stretch/>
        </p:blipFill>
        <p:spPr>
          <a:xfrm>
            <a:off x="5346978" y="1583164"/>
            <a:ext cx="6180063" cy="1845836"/>
          </a:xfrm>
          <a:prstGeom prst="rect">
            <a:avLst/>
          </a:prstGeom>
          <a:noFill/>
          <a:ln>
            <a:noFill/>
          </a:ln>
        </p:spPr>
      </p:pic>
      <p:pic>
        <p:nvPicPr>
          <p:cNvPr id="332" name="Google Shape;332;p89"/>
          <p:cNvPicPr preferRelativeResize="0"/>
          <p:nvPr/>
        </p:nvPicPr>
        <p:blipFill rotWithShape="1">
          <a:blip r:embed="rId4">
            <a:alphaModFix/>
          </a:blip>
          <a:srcRect b="0" l="0" r="0" t="0"/>
          <a:stretch/>
        </p:blipFill>
        <p:spPr>
          <a:xfrm>
            <a:off x="664959" y="1560320"/>
            <a:ext cx="3999130" cy="2513739"/>
          </a:xfrm>
          <a:prstGeom prst="rect">
            <a:avLst/>
          </a:prstGeom>
          <a:noFill/>
          <a:ln>
            <a:noFill/>
          </a:ln>
        </p:spPr>
      </p:pic>
      <p:pic>
        <p:nvPicPr>
          <p:cNvPr id="333" name="Google Shape;333;p89"/>
          <p:cNvPicPr preferRelativeResize="0"/>
          <p:nvPr/>
        </p:nvPicPr>
        <p:blipFill rotWithShape="1">
          <a:blip r:embed="rId5">
            <a:alphaModFix/>
          </a:blip>
          <a:srcRect b="0" l="0" r="0" t="0"/>
          <a:stretch/>
        </p:blipFill>
        <p:spPr>
          <a:xfrm>
            <a:off x="1894937" y="4002738"/>
            <a:ext cx="8402126" cy="2148257"/>
          </a:xfrm>
          <a:prstGeom prst="rect">
            <a:avLst/>
          </a:prstGeom>
          <a:noFill/>
          <a:ln>
            <a:noFill/>
          </a:ln>
        </p:spPr>
      </p:pic>
      <p:sp>
        <p:nvSpPr>
          <p:cNvPr id="334" name="Google Shape;334;p89"/>
          <p:cNvSpPr txBox="1"/>
          <p:nvPr/>
        </p:nvSpPr>
        <p:spPr>
          <a:xfrm>
            <a:off x="8943640" y="775875"/>
            <a:ext cx="2965330"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8980 Spring 2022</a:t>
            </a:r>
            <a:endParaRPr b="0" i="0" sz="1400" u="none" cap="none" strike="noStrike">
              <a:solidFill>
                <a:srgbClr val="000000"/>
              </a:solidFill>
              <a:latin typeface="Titillium Web"/>
              <a:ea typeface="Titillium Web"/>
              <a:cs typeface="Titillium Web"/>
              <a:sym typeface="Titillium Web"/>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Kelsey Neis,  Yu Fang</a:t>
            </a:r>
            <a:endParaRPr b="0" i="0" sz="1400" u="none" cap="none" strike="noStrike">
              <a:solidFill>
                <a:srgbClr val="000000"/>
              </a:solidFill>
              <a:latin typeface="Titillium Web"/>
              <a:ea typeface="Titillium Web"/>
              <a:cs typeface="Titillium Web"/>
              <a:sym typeface="Titillium Web"/>
            </a:endParaRPr>
          </a:p>
        </p:txBody>
      </p:sp>
      <p:sp>
        <p:nvSpPr>
          <p:cNvPr id="335" name="Google Shape;335;p89"/>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6" name="Google Shape;336;p89"/>
          <p:cNvSpPr txBox="1"/>
          <p:nvPr/>
        </p:nvSpPr>
        <p:spPr>
          <a:xfrm>
            <a:off x="1894937" y="6161604"/>
            <a:ext cx="90478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Published in Workshop on Narrative Understanding (WNU) @ACL 2023 </a:t>
            </a:r>
            <a:r>
              <a:rPr b="0" i="0" lang="en-US" sz="1400" u="sng" cap="none" strike="noStrike">
                <a:solidFill>
                  <a:srgbClr val="000000"/>
                </a:solidFill>
                <a:latin typeface="Titillium Web"/>
                <a:ea typeface="Titillium Web"/>
                <a:cs typeface="Titillium Web"/>
                <a:sym typeface="Titillium Web"/>
                <a:hlinkClick r:id="rId6">
                  <a:extLst>
                    <a:ext uri="{A12FA001-AC4F-418D-AE19-62706E023703}">
                      <ahyp:hlinkClr val="tx"/>
                    </a:ext>
                  </a:extLst>
                </a:hlinkClick>
              </a:rPr>
              <a:t>https://arxiv.org/abs/2306.04043</a:t>
            </a:r>
            <a:r>
              <a:rPr b="0" i="0" lang="en-US" sz="1400" u="none" cap="none" strike="noStrike">
                <a:solidFill>
                  <a:srgbClr val="000000"/>
                </a:solidFill>
                <a:latin typeface="Titillium Web"/>
                <a:ea typeface="Titillium Web"/>
                <a:cs typeface="Titillium Web"/>
                <a:sym typeface="Titillium Web"/>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90"/>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Transidiomation: Optimizing translation of idioms embedded in text</a:t>
            </a:r>
            <a:endParaRPr/>
          </a:p>
        </p:txBody>
      </p:sp>
      <p:sp>
        <p:nvSpPr>
          <p:cNvPr id="342" name="Google Shape;342;p90"/>
          <p:cNvSpPr txBox="1"/>
          <p:nvPr/>
        </p:nvSpPr>
        <p:spPr>
          <a:xfrm>
            <a:off x="7114233" y="775875"/>
            <a:ext cx="4794737" cy="73862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5541 Spring 2024</a:t>
            </a:r>
            <a:endParaRPr b="0" i="0" sz="1400" u="none" cap="none" strike="noStrike">
              <a:solidFill>
                <a:srgbClr val="000000"/>
              </a:solidFill>
              <a:latin typeface="Titillium Web"/>
              <a:ea typeface="Titillium Web"/>
              <a:cs typeface="Titillium Web"/>
              <a:sym typeface="Titillium Web"/>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Dhondup Dolma, Jaeeun Lee, Yongtian Ou, Jiyoon Pyo Team NLPitch</a:t>
            </a:r>
            <a:endParaRPr b="0" i="0" sz="1400" u="none" cap="none" strike="noStrike">
              <a:solidFill>
                <a:srgbClr val="000000"/>
              </a:solidFill>
              <a:latin typeface="Titillium Web"/>
              <a:ea typeface="Titillium Web"/>
              <a:cs typeface="Titillium Web"/>
              <a:sym typeface="Titillium Web"/>
            </a:endParaRPr>
          </a:p>
        </p:txBody>
      </p:sp>
      <p:sp>
        <p:nvSpPr>
          <p:cNvPr id="343" name="Google Shape;343;p90"/>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A close up of a paper&#10;&#10;Description automatically generated" id="344" name="Google Shape;344;p90"/>
          <p:cNvPicPr preferRelativeResize="0"/>
          <p:nvPr/>
        </p:nvPicPr>
        <p:blipFill rotWithShape="1">
          <a:blip r:embed="rId3">
            <a:alphaModFix/>
          </a:blip>
          <a:srcRect b="0" l="0" r="0" t="0"/>
          <a:stretch/>
        </p:blipFill>
        <p:spPr>
          <a:xfrm>
            <a:off x="198408" y="2057109"/>
            <a:ext cx="7772400" cy="3248545"/>
          </a:xfrm>
          <a:prstGeom prst="rect">
            <a:avLst/>
          </a:prstGeom>
          <a:noFill/>
          <a:ln>
            <a:noFill/>
          </a:ln>
        </p:spPr>
      </p:pic>
      <p:pic>
        <p:nvPicPr>
          <p:cNvPr descr="A white text on a white background&#10;&#10;Description automatically generated" id="345" name="Google Shape;345;p90"/>
          <p:cNvPicPr preferRelativeResize="0"/>
          <p:nvPr/>
        </p:nvPicPr>
        <p:blipFill rotWithShape="1">
          <a:blip r:embed="rId4">
            <a:alphaModFix/>
          </a:blip>
          <a:srcRect b="0" l="0" r="0" t="0"/>
          <a:stretch/>
        </p:blipFill>
        <p:spPr>
          <a:xfrm>
            <a:off x="8103821" y="2288994"/>
            <a:ext cx="3934590" cy="258270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91"/>
          <p:cNvPicPr preferRelativeResize="0"/>
          <p:nvPr/>
        </p:nvPicPr>
        <p:blipFill rotWithShape="1">
          <a:blip r:embed="rId3">
            <a:alphaModFix/>
          </a:blip>
          <a:srcRect b="39840" l="0" r="0" t="0"/>
          <a:stretch/>
        </p:blipFill>
        <p:spPr>
          <a:xfrm>
            <a:off x="3084118" y="1359368"/>
            <a:ext cx="8580531" cy="1825710"/>
          </a:xfrm>
          <a:prstGeom prst="rect">
            <a:avLst/>
          </a:prstGeom>
          <a:noFill/>
          <a:ln>
            <a:noFill/>
          </a:ln>
        </p:spPr>
      </p:pic>
      <p:sp>
        <p:nvSpPr>
          <p:cNvPr id="351" name="Google Shape;351;p91"/>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sz="4400"/>
              <a:t>Generating Controllable Long-dialogue with Coherence</a:t>
            </a:r>
            <a:endParaRPr/>
          </a:p>
        </p:txBody>
      </p:sp>
      <p:sp>
        <p:nvSpPr>
          <p:cNvPr id="352" name="Google Shape;352;p91"/>
          <p:cNvSpPr txBox="1"/>
          <p:nvPr/>
        </p:nvSpPr>
        <p:spPr>
          <a:xfrm>
            <a:off x="1601079" y="2040880"/>
            <a:ext cx="2130642"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Time control in language model using Brownian bridge (Wang et al., ICLR 2022)</a:t>
            </a:r>
            <a:endParaRPr b="0" i="0" sz="1400" u="none" cap="none" strike="noStrike">
              <a:solidFill>
                <a:srgbClr val="000000"/>
              </a:solidFill>
              <a:latin typeface="Arial"/>
              <a:ea typeface="Arial"/>
              <a:cs typeface="Arial"/>
              <a:sym typeface="Arial"/>
            </a:endParaRPr>
          </a:p>
        </p:txBody>
      </p:sp>
      <p:pic>
        <p:nvPicPr>
          <p:cNvPr id="353" name="Google Shape;353;p91"/>
          <p:cNvPicPr preferRelativeResize="0"/>
          <p:nvPr/>
        </p:nvPicPr>
        <p:blipFill rotWithShape="1">
          <a:blip r:embed="rId4">
            <a:alphaModFix/>
          </a:blip>
          <a:srcRect b="42242" l="73276" r="0" t="8228"/>
          <a:stretch/>
        </p:blipFill>
        <p:spPr>
          <a:xfrm>
            <a:off x="558215" y="4148821"/>
            <a:ext cx="2130642" cy="1903115"/>
          </a:xfrm>
          <a:prstGeom prst="rect">
            <a:avLst/>
          </a:prstGeom>
          <a:noFill/>
          <a:ln>
            <a:noFill/>
          </a:ln>
        </p:spPr>
      </p:pic>
      <p:pic>
        <p:nvPicPr>
          <p:cNvPr id="354" name="Google Shape;354;p91"/>
          <p:cNvPicPr preferRelativeResize="0"/>
          <p:nvPr/>
        </p:nvPicPr>
        <p:blipFill rotWithShape="1">
          <a:blip r:embed="rId5">
            <a:alphaModFix/>
          </a:blip>
          <a:srcRect b="24245" l="73518" r="0" t="0"/>
          <a:stretch/>
        </p:blipFill>
        <p:spPr>
          <a:xfrm>
            <a:off x="5388866" y="4078422"/>
            <a:ext cx="2210342" cy="1903115"/>
          </a:xfrm>
          <a:prstGeom prst="rect">
            <a:avLst/>
          </a:prstGeom>
          <a:noFill/>
          <a:ln>
            <a:noFill/>
          </a:ln>
        </p:spPr>
      </p:pic>
      <p:sp>
        <p:nvSpPr>
          <p:cNvPr id="355" name="Google Shape;355;p91"/>
          <p:cNvSpPr txBox="1"/>
          <p:nvPr/>
        </p:nvSpPr>
        <p:spPr>
          <a:xfrm>
            <a:off x="8088546" y="765751"/>
            <a:ext cx="3953276"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CSCI 5980 Fall 2022</a:t>
            </a:r>
            <a:endParaRPr b="0" i="0" sz="1400" u="none" cap="none" strike="noStrike">
              <a:solidFill>
                <a:srgbClr val="000000"/>
              </a:solidFill>
              <a:latin typeface="Titillium Web"/>
              <a:ea typeface="Titillium Web"/>
              <a:cs typeface="Titillium Web"/>
              <a:sym typeface="Titillium Web"/>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tillium Web"/>
                <a:ea typeface="Titillium Web"/>
                <a:cs typeface="Titillium Web"/>
                <a:sym typeface="Titillium Web"/>
              </a:rPr>
              <a:t>Zhecheng Sheng, Chen Jiang and Tianhao Zhang</a:t>
            </a:r>
            <a:endParaRPr b="0" i="0" sz="1400" u="none" cap="none" strike="noStrike">
              <a:solidFill>
                <a:srgbClr val="000000"/>
              </a:solidFill>
              <a:latin typeface="Titillium Web"/>
              <a:ea typeface="Titillium Web"/>
              <a:cs typeface="Titillium Web"/>
              <a:sym typeface="Titillium Web"/>
            </a:endParaRPr>
          </a:p>
        </p:txBody>
      </p:sp>
      <p:sp>
        <p:nvSpPr>
          <p:cNvPr id="356" name="Google Shape;356;p91"/>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57" name="Google Shape;357;p91"/>
          <p:cNvPicPr preferRelativeResize="0"/>
          <p:nvPr/>
        </p:nvPicPr>
        <p:blipFill rotWithShape="1">
          <a:blip r:embed="rId4">
            <a:alphaModFix/>
          </a:blip>
          <a:srcRect b="53494" l="0" r="32189" t="0"/>
          <a:stretch/>
        </p:blipFill>
        <p:spPr>
          <a:xfrm>
            <a:off x="1332238" y="3394727"/>
            <a:ext cx="3811794" cy="1236945"/>
          </a:xfrm>
          <a:prstGeom prst="rect">
            <a:avLst/>
          </a:prstGeom>
          <a:noFill/>
          <a:ln>
            <a:noFill/>
          </a:ln>
        </p:spPr>
      </p:pic>
      <p:pic>
        <p:nvPicPr>
          <p:cNvPr id="358" name="Google Shape;358;p91"/>
          <p:cNvPicPr preferRelativeResize="0"/>
          <p:nvPr/>
        </p:nvPicPr>
        <p:blipFill rotWithShape="1">
          <a:blip r:embed="rId5">
            <a:alphaModFix/>
          </a:blip>
          <a:srcRect b="0" l="0" r="31229" t="0"/>
          <a:stretch/>
        </p:blipFill>
        <p:spPr>
          <a:xfrm>
            <a:off x="7599208" y="3937626"/>
            <a:ext cx="4557711" cy="2043911"/>
          </a:xfrm>
          <a:prstGeom prst="rect">
            <a:avLst/>
          </a:prstGeom>
          <a:noFill/>
          <a:ln>
            <a:noFill/>
          </a:ln>
        </p:spPr>
      </p:pic>
      <p:sp>
        <p:nvSpPr>
          <p:cNvPr id="359" name="Google Shape;359;p91"/>
          <p:cNvSpPr txBox="1"/>
          <p:nvPr/>
        </p:nvSpPr>
        <p:spPr>
          <a:xfrm>
            <a:off x="4069073" y="6161604"/>
            <a:ext cx="613003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Titillium Web"/>
                <a:ea typeface="Titillium Web"/>
                <a:cs typeface="Titillium Web"/>
                <a:sym typeface="Titillium Web"/>
              </a:rPr>
              <a:t>Published in AAAI 2024, </a:t>
            </a:r>
            <a:r>
              <a:rPr b="0" i="0" lang="en-US" sz="1400" u="sng" cap="none" strike="noStrike">
                <a:solidFill>
                  <a:srgbClr val="000000"/>
                </a:solidFill>
                <a:latin typeface="Titillium Web"/>
                <a:ea typeface="Titillium Web"/>
                <a:cs typeface="Titillium Web"/>
                <a:sym typeface="Titillium Web"/>
                <a:hlinkClick r:id="rId6">
                  <a:extLst>
                    <a:ext uri="{A12FA001-AC4F-418D-AE19-62706E023703}">
                      <ahyp:hlinkClr val="tx"/>
                    </a:ext>
                  </a:extLst>
                </a:hlinkClick>
              </a:rPr>
              <a:t>https://arxiv.org/abs/2312.16893</a:t>
            </a:r>
            <a:r>
              <a:rPr b="0" i="0" lang="en-US" sz="1400" u="none" cap="none" strike="noStrike">
                <a:solidFill>
                  <a:srgbClr val="000000"/>
                </a:solidFill>
                <a:latin typeface="Titillium Web"/>
                <a:ea typeface="Titillium Web"/>
                <a:cs typeface="Titillium Web"/>
                <a:sym typeface="Titillium Web"/>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92"/>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Topics</a:t>
            </a:r>
            <a:endParaRPr/>
          </a:p>
        </p:txBody>
      </p:sp>
      <p:sp>
        <p:nvSpPr>
          <p:cNvPr id="365" name="Google Shape;365;p92"/>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366" name="Google Shape;366;p92"/>
          <p:cNvPicPr preferRelativeResize="0"/>
          <p:nvPr/>
        </p:nvPicPr>
        <p:blipFill>
          <a:blip r:embed="rId3">
            <a:alphaModFix/>
          </a:blip>
          <a:stretch>
            <a:fillRect/>
          </a:stretch>
        </p:blipFill>
        <p:spPr>
          <a:xfrm>
            <a:off x="152400" y="1577430"/>
            <a:ext cx="11887201" cy="370314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93"/>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2" name="Google Shape;372;p93"/>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Topics</a:t>
            </a:r>
            <a:endParaRPr/>
          </a:p>
        </p:txBody>
      </p:sp>
      <p:sp>
        <p:nvSpPr>
          <p:cNvPr id="373" name="Google Shape;373;p93"/>
          <p:cNvSpPr txBox="1"/>
          <p:nvPr>
            <p:ph idx="1" type="body"/>
          </p:nvPr>
        </p:nvSpPr>
        <p:spPr>
          <a:xfrm>
            <a:off x="198408" y="1447799"/>
            <a:ext cx="4889527" cy="4826251"/>
          </a:xfrm>
          <a:prstGeom prst="rect">
            <a:avLst/>
          </a:prstGeom>
          <a:noFill/>
          <a:ln>
            <a:noFill/>
          </a:ln>
        </p:spPr>
        <p:txBody>
          <a:bodyPr anchorCtr="0" anchor="t" bIns="34275" lIns="68575" spcFirstLastPara="1" rIns="68575" wrap="square" tIns="34275">
            <a:noAutofit/>
          </a:bodyPr>
          <a:lstStyle/>
          <a:p>
            <a:pPr indent="-457200" lvl="0" marL="457200" rtl="0" algn="l">
              <a:lnSpc>
                <a:spcPct val="100000"/>
              </a:lnSpc>
              <a:spcBef>
                <a:spcPts val="560"/>
              </a:spcBef>
              <a:spcAft>
                <a:spcPts val="0"/>
              </a:spcAft>
              <a:buSzPts val="2800"/>
              <a:buChar char="❑"/>
            </a:pPr>
            <a:r>
              <a:rPr lang="en-US"/>
              <a:t>Text classification</a:t>
            </a:r>
            <a:endParaRPr/>
          </a:p>
          <a:p>
            <a:pPr indent="-457200" lvl="1" marL="914400" rtl="0" algn="l">
              <a:lnSpc>
                <a:spcPct val="100000"/>
              </a:lnSpc>
              <a:spcBef>
                <a:spcPts val="480"/>
              </a:spcBef>
              <a:spcAft>
                <a:spcPts val="0"/>
              </a:spcAft>
              <a:buSzPts val="2400"/>
              <a:buChar char="o"/>
            </a:pPr>
            <a:r>
              <a:rPr lang="en-US"/>
              <a:t>Programming Tutorials</a:t>
            </a:r>
            <a:endParaRPr/>
          </a:p>
          <a:p>
            <a:pPr indent="-457200" lvl="1" marL="914400" rtl="0" algn="l">
              <a:lnSpc>
                <a:spcPct val="100000"/>
              </a:lnSpc>
              <a:spcBef>
                <a:spcPts val="480"/>
              </a:spcBef>
              <a:spcAft>
                <a:spcPts val="0"/>
              </a:spcAft>
              <a:buSzPts val="2400"/>
              <a:buChar char="o"/>
            </a:pPr>
            <a:r>
              <a:rPr lang="en-US"/>
              <a:t>Finetuning Tutorial</a:t>
            </a:r>
            <a:endParaRPr/>
          </a:p>
          <a:p>
            <a:pPr indent="-279400" lvl="0" marL="457200" rtl="0" algn="l">
              <a:lnSpc>
                <a:spcPct val="100000"/>
              </a:lnSpc>
              <a:spcBef>
                <a:spcPts val="560"/>
              </a:spcBef>
              <a:spcAft>
                <a:spcPts val="0"/>
              </a:spcAft>
              <a:buSzPts val="2800"/>
              <a:buNone/>
            </a:pPr>
            <a:r>
              <a:t/>
            </a:r>
            <a:endParaRPr/>
          </a:p>
          <a:p>
            <a:pPr indent="-457200" lvl="0" marL="457200" rtl="0" algn="l">
              <a:lnSpc>
                <a:spcPct val="100000"/>
              </a:lnSpc>
              <a:spcBef>
                <a:spcPts val="560"/>
              </a:spcBef>
              <a:spcAft>
                <a:spcPts val="0"/>
              </a:spcAft>
              <a:buSzPts val="2800"/>
              <a:buChar char="❑"/>
            </a:pPr>
            <a:r>
              <a:rPr lang="en-US"/>
              <a:t>Basic representations</a:t>
            </a:r>
            <a:endParaRPr/>
          </a:p>
          <a:p>
            <a:pPr indent="-342900" lvl="1" marL="800150" rtl="0" algn="l">
              <a:lnSpc>
                <a:spcPct val="100000"/>
              </a:lnSpc>
              <a:spcBef>
                <a:spcPts val="400"/>
              </a:spcBef>
              <a:spcAft>
                <a:spcPts val="0"/>
              </a:spcAft>
              <a:buSzPts val="2000"/>
              <a:buChar char="o"/>
            </a:pPr>
            <a:r>
              <a:rPr lang="en-US"/>
              <a:t>Distributional semantics </a:t>
            </a:r>
            <a:endParaRPr sz="2800"/>
          </a:p>
          <a:p>
            <a:pPr indent="-342900" lvl="1" marL="800150" rtl="0" algn="l">
              <a:lnSpc>
                <a:spcPct val="100000"/>
              </a:lnSpc>
              <a:spcBef>
                <a:spcPts val="400"/>
              </a:spcBef>
              <a:spcAft>
                <a:spcPts val="0"/>
              </a:spcAft>
              <a:buSzPts val="2000"/>
              <a:buChar char="o"/>
            </a:pPr>
            <a:r>
              <a:rPr lang="en-US"/>
              <a:t>Contextualized word embeddings</a:t>
            </a:r>
            <a:endParaRPr sz="2800"/>
          </a:p>
          <a:p>
            <a:pPr indent="-342900" lvl="1" marL="800150" rtl="0" algn="l">
              <a:lnSpc>
                <a:spcPct val="100000"/>
              </a:lnSpc>
              <a:spcBef>
                <a:spcPts val="400"/>
              </a:spcBef>
              <a:spcAft>
                <a:spcPts val="0"/>
              </a:spcAft>
              <a:buSzPts val="2000"/>
              <a:buChar char="o"/>
            </a:pPr>
            <a:r>
              <a:rPr lang="en-US"/>
              <a:t>Self-Attentions and Transformers</a:t>
            </a:r>
            <a:endParaRPr sz="2800"/>
          </a:p>
          <a:p>
            <a:pPr indent="-215900" lvl="0" marL="469950" rtl="0" algn="l">
              <a:lnSpc>
                <a:spcPct val="100000"/>
              </a:lnSpc>
              <a:spcBef>
                <a:spcPts val="400"/>
              </a:spcBef>
              <a:spcAft>
                <a:spcPts val="0"/>
              </a:spcAft>
              <a:buSzPts val="2000"/>
              <a:buNone/>
            </a:pPr>
            <a:r>
              <a:t/>
            </a:r>
            <a:endParaRPr sz="2200"/>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grpSp>
        <p:nvGrpSpPr>
          <p:cNvPr id="374" name="Google Shape;374;p93"/>
          <p:cNvGrpSpPr/>
          <p:nvPr/>
        </p:nvGrpSpPr>
        <p:grpSpPr>
          <a:xfrm>
            <a:off x="4607200" y="1252463"/>
            <a:ext cx="7214709" cy="4672801"/>
            <a:chOff x="5087925" y="1447793"/>
            <a:chExt cx="6799273" cy="3964032"/>
          </a:xfrm>
        </p:grpSpPr>
        <p:pic>
          <p:nvPicPr>
            <p:cNvPr id="375" name="Google Shape;375;p93"/>
            <p:cNvPicPr preferRelativeResize="0"/>
            <p:nvPr/>
          </p:nvPicPr>
          <p:blipFill>
            <a:blip r:embed="rId3">
              <a:alphaModFix/>
            </a:blip>
            <a:stretch>
              <a:fillRect/>
            </a:stretch>
          </p:blipFill>
          <p:spPr>
            <a:xfrm>
              <a:off x="5087935" y="1447793"/>
              <a:ext cx="6799263" cy="2596203"/>
            </a:xfrm>
            <a:prstGeom prst="rect">
              <a:avLst/>
            </a:prstGeom>
            <a:noFill/>
            <a:ln>
              <a:noFill/>
            </a:ln>
          </p:spPr>
        </p:pic>
        <p:pic>
          <p:nvPicPr>
            <p:cNvPr id="376" name="Google Shape;376;p93"/>
            <p:cNvPicPr preferRelativeResize="0"/>
            <p:nvPr/>
          </p:nvPicPr>
          <p:blipFill>
            <a:blip r:embed="rId4">
              <a:alphaModFix/>
            </a:blip>
            <a:stretch>
              <a:fillRect/>
            </a:stretch>
          </p:blipFill>
          <p:spPr>
            <a:xfrm>
              <a:off x="5087925" y="4044007"/>
              <a:ext cx="6799273" cy="1367817"/>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9"/>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Course Information</a:t>
            </a:r>
            <a:endParaRPr/>
          </a:p>
        </p:txBody>
      </p:sp>
      <p:sp>
        <p:nvSpPr>
          <p:cNvPr id="67" name="Google Shape;67;p19"/>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800"/>
              <a:buChar char="❑"/>
            </a:pPr>
            <a:r>
              <a:rPr lang="en-US" sz="2800"/>
              <a:t> Class meets:</a:t>
            </a:r>
            <a:endParaRPr/>
          </a:p>
          <a:p>
            <a:pPr indent="-285781" lvl="1" marL="743031" rtl="0" algn="l">
              <a:lnSpc>
                <a:spcPct val="100000"/>
              </a:lnSpc>
              <a:spcBef>
                <a:spcPts val="480"/>
              </a:spcBef>
              <a:spcAft>
                <a:spcPts val="0"/>
              </a:spcAft>
              <a:buSzPts val="2400"/>
              <a:buChar char="o"/>
            </a:pPr>
            <a:r>
              <a:rPr lang="en-US"/>
              <a:t>Tuesday and Thursday, 4PM to 5:15PM</a:t>
            </a:r>
            <a:endParaRPr/>
          </a:p>
          <a:p>
            <a:pPr indent="-285781" lvl="1" marL="743031" rtl="0" algn="l">
              <a:lnSpc>
                <a:spcPct val="100000"/>
              </a:lnSpc>
              <a:spcBef>
                <a:spcPts val="480"/>
              </a:spcBef>
              <a:spcAft>
                <a:spcPts val="0"/>
              </a:spcAft>
              <a:buSzPts val="2400"/>
              <a:buChar char="o"/>
            </a:pPr>
            <a:r>
              <a:rPr lang="en-US"/>
              <a:t>Lind Hall L125</a:t>
            </a:r>
            <a:endParaRPr/>
          </a:p>
          <a:p>
            <a:pPr indent="-285781" lvl="1" marL="743031" rtl="0" algn="l">
              <a:lnSpc>
                <a:spcPct val="100000"/>
              </a:lnSpc>
              <a:spcBef>
                <a:spcPts val="480"/>
              </a:spcBef>
              <a:spcAft>
                <a:spcPts val="0"/>
              </a:spcAft>
              <a:buSzPts val="2400"/>
              <a:buChar char="o"/>
            </a:pPr>
            <a:r>
              <a:rPr lang="en-US"/>
              <a:t>UNITE / Remote (recording will be available for everyone right after the class)</a:t>
            </a:r>
            <a:endParaRPr sz="2400"/>
          </a:p>
          <a:p>
            <a:pPr indent="-457200" lvl="0" marL="457200" rtl="0" algn="l">
              <a:lnSpc>
                <a:spcPct val="100000"/>
              </a:lnSpc>
              <a:spcBef>
                <a:spcPts val="0"/>
              </a:spcBef>
              <a:spcAft>
                <a:spcPts val="0"/>
              </a:spcAft>
              <a:buSzPts val="2800"/>
              <a:buChar char="❑"/>
            </a:pPr>
            <a:r>
              <a:rPr lang="en-US"/>
              <a:t>Class homepage</a:t>
            </a:r>
            <a:endParaRPr/>
          </a:p>
          <a:p>
            <a:pPr indent="-457200" lvl="1" marL="914400" rtl="0" algn="l">
              <a:lnSpc>
                <a:spcPct val="100000"/>
              </a:lnSpc>
              <a:spcBef>
                <a:spcPts val="0"/>
              </a:spcBef>
              <a:spcAft>
                <a:spcPts val="0"/>
              </a:spcAft>
              <a:buSzPts val="2400"/>
              <a:buFont typeface="Titillium Web"/>
              <a:buChar char="o"/>
            </a:pPr>
            <a:r>
              <a:rPr lang="en-US" u="sng">
                <a:solidFill>
                  <a:srgbClr val="158CBA"/>
                </a:solidFill>
                <a:highlight>
                  <a:srgbClr val="FFFFFF"/>
                </a:highlight>
                <a:hlinkClick r:id="rId3">
                  <a:extLst>
                    <a:ext uri="{A12FA001-AC4F-418D-AE19-62706E023703}">
                      <ahyp:hlinkClr val="tx"/>
                    </a:ext>
                  </a:extLst>
                </a:hlinkClick>
              </a:rPr>
              <a:t>https://jimtmooney.github.io/Courses/S25/index.html</a:t>
            </a:r>
            <a:endParaRPr/>
          </a:p>
          <a:p>
            <a:pPr indent="-457200" lvl="0" marL="457200" rtl="0" algn="l">
              <a:lnSpc>
                <a:spcPct val="100000"/>
              </a:lnSpc>
              <a:spcBef>
                <a:spcPts val="0"/>
              </a:spcBef>
              <a:spcAft>
                <a:spcPts val="0"/>
              </a:spcAft>
              <a:buSzPts val="2800"/>
              <a:buFont typeface="Titillium Web"/>
              <a:buChar char="❑"/>
            </a:pPr>
            <a:r>
              <a:rPr lang="en-US"/>
              <a:t>HW/Project discussion on Slack</a:t>
            </a:r>
            <a:endParaRPr/>
          </a:p>
          <a:p>
            <a:pPr indent="-342900" lvl="1" marL="800150" rtl="0" algn="l">
              <a:lnSpc>
                <a:spcPct val="100000"/>
              </a:lnSpc>
              <a:spcBef>
                <a:spcPts val="480"/>
              </a:spcBef>
              <a:spcAft>
                <a:spcPts val="0"/>
              </a:spcAft>
              <a:buSzPts val="2400"/>
              <a:buFont typeface="Titillium Web"/>
              <a:buChar char="o"/>
            </a:pPr>
            <a:r>
              <a:rPr lang="en-US" u="sng">
                <a:solidFill>
                  <a:srgbClr val="158CBA"/>
                </a:solidFill>
                <a:highlight>
                  <a:srgbClr val="FFFFFF"/>
                </a:highlight>
                <a:hlinkClick r:id="rId4">
                  <a:extLst>
                    <a:ext uri="{A12FA001-AC4F-418D-AE19-62706E023703}">
                      <ahyp:hlinkClr val="tx"/>
                    </a:ext>
                  </a:extLst>
                </a:hlinkClick>
              </a:rPr>
              <a:t>https://csci5541s25.slack.com/</a:t>
            </a:r>
            <a:endParaRPr/>
          </a:p>
          <a:p>
            <a:pPr indent="-457200" lvl="0" marL="457200" rtl="0" algn="l">
              <a:lnSpc>
                <a:spcPct val="100000"/>
              </a:lnSpc>
              <a:spcBef>
                <a:spcPts val="560"/>
              </a:spcBef>
              <a:spcAft>
                <a:spcPts val="0"/>
              </a:spcAft>
              <a:buSzPts val="2800"/>
              <a:buFont typeface="Titillium Web"/>
              <a:buChar char="❑"/>
            </a:pPr>
            <a:r>
              <a:rPr lang="en-US"/>
              <a:t>HW/Project submission and grading on Canvas</a:t>
            </a:r>
            <a:endParaRPr/>
          </a:p>
          <a:p>
            <a:pPr indent="-342900" lvl="1" marL="800150" rtl="0" algn="l">
              <a:lnSpc>
                <a:spcPct val="100000"/>
              </a:lnSpc>
              <a:spcBef>
                <a:spcPts val="480"/>
              </a:spcBef>
              <a:spcAft>
                <a:spcPts val="0"/>
              </a:spcAft>
              <a:buSzPts val="2400"/>
              <a:buFont typeface="Titillium Web"/>
              <a:buChar char="o"/>
            </a:pPr>
            <a:r>
              <a:rPr lang="en-US" u="sng">
                <a:solidFill>
                  <a:srgbClr val="158CBA"/>
                </a:solidFill>
                <a:highlight>
                  <a:srgbClr val="FFFFFF"/>
                </a:highlight>
                <a:hlinkClick r:id="rId5">
                  <a:extLst>
                    <a:ext uri="{A12FA001-AC4F-418D-AE19-62706E023703}">
                      <ahyp:hlinkClr val="tx"/>
                    </a:ext>
                  </a:extLst>
                </a:hlinkClick>
              </a:rPr>
              <a:t>canvas.umn.edu/courses/483164</a:t>
            </a:r>
            <a:endParaRPr/>
          </a:p>
        </p:txBody>
      </p:sp>
      <p:sp>
        <p:nvSpPr>
          <p:cNvPr id="68" name="Google Shape;68;p19"/>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4"/>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Topics (cont’d)</a:t>
            </a:r>
            <a:endParaRPr/>
          </a:p>
        </p:txBody>
      </p:sp>
      <p:sp>
        <p:nvSpPr>
          <p:cNvPr id="382" name="Google Shape;382;p94"/>
          <p:cNvSpPr txBox="1"/>
          <p:nvPr>
            <p:ph idx="1" type="body"/>
          </p:nvPr>
        </p:nvSpPr>
        <p:spPr>
          <a:xfrm>
            <a:off x="198408" y="1447799"/>
            <a:ext cx="4131824"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560"/>
              </a:spcBef>
              <a:spcAft>
                <a:spcPts val="0"/>
              </a:spcAft>
              <a:buSzPts val="2800"/>
              <a:buChar char="❑"/>
            </a:pPr>
            <a:r>
              <a:rPr lang="en-US" sz="3200"/>
              <a:t>Language Models</a:t>
            </a:r>
            <a:endParaRPr/>
          </a:p>
          <a:p>
            <a:pPr indent="-285781" lvl="1" marL="743031" rtl="0" algn="l">
              <a:lnSpc>
                <a:spcPct val="100000"/>
              </a:lnSpc>
              <a:spcBef>
                <a:spcPts val="400"/>
              </a:spcBef>
              <a:spcAft>
                <a:spcPts val="0"/>
              </a:spcAft>
              <a:buSzPts val="2000"/>
              <a:buChar char="o"/>
            </a:pPr>
            <a:r>
              <a:rPr lang="en-US"/>
              <a:t>Ngram LM, Neural LM, RNN, LSTM, and seq2seq</a:t>
            </a:r>
            <a:endParaRPr sz="2800"/>
          </a:p>
          <a:p>
            <a:pPr indent="-285781" lvl="1" marL="743031" rtl="0" algn="l">
              <a:lnSpc>
                <a:spcPct val="100000"/>
              </a:lnSpc>
              <a:spcBef>
                <a:spcPts val="400"/>
              </a:spcBef>
              <a:spcAft>
                <a:spcPts val="0"/>
              </a:spcAft>
              <a:buSzPts val="2000"/>
              <a:buChar char="o"/>
            </a:pPr>
            <a:r>
              <a:rPr lang="en-US"/>
              <a:t>Search and decoding </a:t>
            </a:r>
            <a:endParaRPr/>
          </a:p>
          <a:p>
            <a:pPr indent="-285781" lvl="1" marL="743031" rtl="0" algn="l">
              <a:lnSpc>
                <a:spcPct val="100000"/>
              </a:lnSpc>
              <a:spcBef>
                <a:spcPts val="400"/>
              </a:spcBef>
              <a:spcAft>
                <a:spcPts val="0"/>
              </a:spcAft>
              <a:buSzPts val="2000"/>
              <a:buChar char="o"/>
            </a:pPr>
            <a:r>
              <a:rPr lang="en-US"/>
              <a:t>Search in Training</a:t>
            </a:r>
            <a:endParaRPr sz="2800"/>
          </a:p>
          <a:p>
            <a:pPr indent="-285781" lvl="1" marL="743031" rtl="0" algn="l">
              <a:lnSpc>
                <a:spcPct val="100000"/>
              </a:lnSpc>
              <a:spcBef>
                <a:spcPts val="400"/>
              </a:spcBef>
              <a:spcAft>
                <a:spcPts val="0"/>
              </a:spcAft>
              <a:buSzPts val="2000"/>
              <a:buChar char="o"/>
            </a:pPr>
            <a:r>
              <a:rPr lang="en-US"/>
              <a:t>Evaluation </a:t>
            </a:r>
            <a:endParaRPr/>
          </a:p>
          <a:p>
            <a:pPr indent="-285781" lvl="1" marL="743031" rtl="0" algn="l">
              <a:lnSpc>
                <a:spcPct val="100000"/>
              </a:lnSpc>
              <a:spcBef>
                <a:spcPts val="400"/>
              </a:spcBef>
              <a:spcAft>
                <a:spcPts val="0"/>
              </a:spcAft>
              <a:buSzPts val="2000"/>
              <a:buChar char="o"/>
            </a:pPr>
            <a:r>
              <a:rPr lang="en-US"/>
              <a:t>Applications</a:t>
            </a:r>
            <a:endParaRPr sz="2800"/>
          </a:p>
          <a:p>
            <a:pPr indent="-158781" lvl="1" marL="743031" rtl="0" algn="l">
              <a:lnSpc>
                <a:spcPct val="100000"/>
              </a:lnSpc>
              <a:spcBef>
                <a:spcPts val="400"/>
              </a:spcBef>
              <a:spcAft>
                <a:spcPts val="0"/>
              </a:spcAft>
              <a:buSzPts val="2000"/>
              <a:buNone/>
            </a:pPr>
            <a:r>
              <a:t/>
            </a:r>
            <a:endParaRPr sz="2800"/>
          </a:p>
          <a:p>
            <a:pPr indent="-158781" lvl="1" marL="743031" rtl="0" algn="l">
              <a:lnSpc>
                <a:spcPct val="100000"/>
              </a:lnSpc>
              <a:spcBef>
                <a:spcPts val="400"/>
              </a:spcBef>
              <a:spcAft>
                <a:spcPts val="0"/>
              </a:spcAft>
              <a:buSzPts val="2000"/>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sz="3200"/>
          </a:p>
        </p:txBody>
      </p:sp>
      <p:sp>
        <p:nvSpPr>
          <p:cNvPr id="383" name="Google Shape;383;p94"/>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84" name="Google Shape;384;p94"/>
          <p:cNvGrpSpPr/>
          <p:nvPr/>
        </p:nvGrpSpPr>
        <p:grpSpPr>
          <a:xfrm>
            <a:off x="4514792" y="1507770"/>
            <a:ext cx="7338050" cy="3842469"/>
            <a:chOff x="5772626" y="1062527"/>
            <a:chExt cx="6395929" cy="2838913"/>
          </a:xfrm>
        </p:grpSpPr>
        <p:sp>
          <p:nvSpPr>
            <p:cNvPr id="385" name="Google Shape;385;p94"/>
            <p:cNvSpPr/>
            <p:nvPr/>
          </p:nvSpPr>
          <p:spPr>
            <a:xfrm>
              <a:off x="6755027" y="3352800"/>
              <a:ext cx="5326583" cy="548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6" name="Google Shape;386;p94"/>
            <p:cNvSpPr/>
            <p:nvPr/>
          </p:nvSpPr>
          <p:spPr>
            <a:xfrm>
              <a:off x="6841972" y="1712542"/>
              <a:ext cx="5326583" cy="548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7" name="Google Shape;387;p94"/>
            <p:cNvPicPr preferRelativeResize="0"/>
            <p:nvPr/>
          </p:nvPicPr>
          <p:blipFill>
            <a:blip r:embed="rId3">
              <a:alphaModFix/>
            </a:blip>
            <a:stretch>
              <a:fillRect/>
            </a:stretch>
          </p:blipFill>
          <p:spPr>
            <a:xfrm>
              <a:off x="5772626" y="2859067"/>
              <a:ext cx="5954202" cy="643900"/>
            </a:xfrm>
            <a:prstGeom prst="rect">
              <a:avLst/>
            </a:prstGeom>
            <a:noFill/>
            <a:ln>
              <a:noFill/>
            </a:ln>
          </p:spPr>
        </p:pic>
        <p:pic>
          <p:nvPicPr>
            <p:cNvPr id="388" name="Google Shape;388;p94"/>
            <p:cNvPicPr preferRelativeResize="0"/>
            <p:nvPr/>
          </p:nvPicPr>
          <p:blipFill rotWithShape="1">
            <a:blip r:embed="rId4">
              <a:alphaModFix/>
            </a:blip>
            <a:srcRect b="0" l="0" r="0" t="15232"/>
            <a:stretch/>
          </p:blipFill>
          <p:spPr>
            <a:xfrm>
              <a:off x="5772643" y="1062527"/>
              <a:ext cx="5954181" cy="1796546"/>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95"/>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4" name="Google Shape;394;p95"/>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Topics (cont’d)</a:t>
            </a:r>
            <a:endParaRPr/>
          </a:p>
        </p:txBody>
      </p:sp>
      <p:sp>
        <p:nvSpPr>
          <p:cNvPr id="395" name="Google Shape;395;p95"/>
          <p:cNvSpPr txBox="1"/>
          <p:nvPr>
            <p:ph idx="1" type="body"/>
          </p:nvPr>
        </p:nvSpPr>
        <p:spPr>
          <a:xfrm>
            <a:off x="198408" y="1447799"/>
            <a:ext cx="5847579" cy="4826251"/>
          </a:xfrm>
          <a:prstGeom prst="rect">
            <a:avLst/>
          </a:prstGeom>
          <a:noFill/>
          <a:ln>
            <a:noFill/>
          </a:ln>
        </p:spPr>
        <p:txBody>
          <a:bodyPr anchorCtr="0" anchor="t" bIns="34275" lIns="68575" spcFirstLastPara="1" rIns="68575" wrap="square" tIns="34275">
            <a:noAutofit/>
          </a:bodyPr>
          <a:lstStyle/>
          <a:p>
            <a:pPr indent="-342900" lvl="0" marL="342900" rtl="0" algn="l">
              <a:lnSpc>
                <a:spcPct val="100000"/>
              </a:lnSpc>
              <a:spcBef>
                <a:spcPts val="480"/>
              </a:spcBef>
              <a:spcAft>
                <a:spcPts val="0"/>
              </a:spcAft>
              <a:buSzPts val="2400"/>
              <a:buChar char="❑"/>
            </a:pPr>
            <a:r>
              <a:rPr lang="en-US" sz="2400"/>
              <a:t>Large language models:</a:t>
            </a:r>
            <a:endParaRPr/>
          </a:p>
          <a:p>
            <a:pPr indent="-342900" lvl="1" marL="800150" rtl="0" algn="l">
              <a:lnSpc>
                <a:spcPct val="100000"/>
              </a:lnSpc>
              <a:spcBef>
                <a:spcPts val="360"/>
              </a:spcBef>
              <a:spcAft>
                <a:spcPts val="0"/>
              </a:spcAft>
              <a:buSzPts val="1800"/>
              <a:buChar char="o"/>
            </a:pPr>
            <a:r>
              <a:rPr lang="en-US" sz="2000"/>
              <a:t>Pretraining and scaling laws</a:t>
            </a:r>
            <a:endParaRPr/>
          </a:p>
          <a:p>
            <a:pPr indent="-342900" lvl="1" marL="800150" rtl="0" algn="l">
              <a:lnSpc>
                <a:spcPct val="100000"/>
              </a:lnSpc>
              <a:spcBef>
                <a:spcPts val="360"/>
              </a:spcBef>
              <a:spcAft>
                <a:spcPts val="0"/>
              </a:spcAft>
              <a:buSzPts val="1800"/>
              <a:buChar char="o"/>
            </a:pPr>
            <a:r>
              <a:rPr lang="en-US" sz="2000"/>
              <a:t>Prompting</a:t>
            </a:r>
            <a:endParaRPr/>
          </a:p>
          <a:p>
            <a:pPr indent="-342900" lvl="1" marL="800150" rtl="0" algn="l">
              <a:lnSpc>
                <a:spcPct val="100000"/>
              </a:lnSpc>
              <a:spcBef>
                <a:spcPts val="360"/>
              </a:spcBef>
              <a:spcAft>
                <a:spcPts val="0"/>
              </a:spcAft>
              <a:buSzPts val="1800"/>
              <a:buChar char="o"/>
            </a:pPr>
            <a:r>
              <a:rPr lang="en-US" sz="2000"/>
              <a:t>Instructing and augmenting LLMs</a:t>
            </a:r>
            <a:endParaRPr/>
          </a:p>
          <a:p>
            <a:pPr indent="-342900" lvl="1" marL="800150" rtl="0" algn="l">
              <a:lnSpc>
                <a:spcPct val="100000"/>
              </a:lnSpc>
              <a:spcBef>
                <a:spcPts val="360"/>
              </a:spcBef>
              <a:spcAft>
                <a:spcPts val="0"/>
              </a:spcAft>
              <a:buSzPts val="1800"/>
              <a:buChar char="o"/>
            </a:pPr>
            <a:r>
              <a:rPr lang="en-US" sz="2000">
                <a:solidFill>
                  <a:schemeClr val="accent6"/>
                </a:solidFill>
              </a:rPr>
              <a:t>Multi-agents, agentic workflow</a:t>
            </a:r>
            <a:endParaRPr/>
          </a:p>
          <a:p>
            <a:pPr indent="-342900" lvl="1" marL="800150" rtl="0" algn="l">
              <a:lnSpc>
                <a:spcPct val="100000"/>
              </a:lnSpc>
              <a:spcBef>
                <a:spcPts val="360"/>
              </a:spcBef>
              <a:spcAft>
                <a:spcPts val="0"/>
              </a:spcAft>
              <a:buSzPts val="1800"/>
              <a:buChar char="o"/>
            </a:pPr>
            <a:r>
              <a:rPr lang="en-US" sz="2000">
                <a:solidFill>
                  <a:schemeClr val="accent6"/>
                </a:solidFill>
              </a:rPr>
              <a:t>Alignment and RLHF</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2400"/>
              <a:t>Efficient NLP</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2400"/>
              <a:t>Ethics and safety</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2400">
                <a:solidFill>
                  <a:schemeClr val="accent6"/>
                </a:solidFill>
              </a:rPr>
              <a:t>Societal alignment or Multimodal LM</a:t>
            </a:r>
            <a:endParaRPr sz="2000">
              <a:solidFill>
                <a:schemeClr val="accent6"/>
              </a:solidFill>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2400"/>
              <a:t>Data, annotation, and evaluation</a:t>
            </a:r>
            <a:endParaRPr/>
          </a:p>
          <a:p>
            <a:pPr indent="-406400" lvl="0" marL="457200" marR="0" rtl="0" algn="l">
              <a:lnSpc>
                <a:spcPct val="100000"/>
              </a:lnSpc>
              <a:spcBef>
                <a:spcPts val="560"/>
              </a:spcBef>
              <a:spcAft>
                <a:spcPts val="0"/>
              </a:spcAft>
              <a:buClr>
                <a:srgbClr val="7A0019"/>
              </a:buClr>
              <a:buSzPts val="2800"/>
              <a:buFont typeface="Noto Sans Symbols"/>
              <a:buChar char="❑"/>
            </a:pPr>
            <a:r>
              <a:rPr lang="en-US" sz="2400"/>
              <a:t>Reasoning, Guest Lecture</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pic>
        <p:nvPicPr>
          <p:cNvPr id="396" name="Google Shape;396;p95"/>
          <p:cNvPicPr preferRelativeResize="0"/>
          <p:nvPr/>
        </p:nvPicPr>
        <p:blipFill>
          <a:blip r:embed="rId3">
            <a:alphaModFix/>
          </a:blip>
          <a:stretch>
            <a:fillRect/>
          </a:stretch>
        </p:blipFill>
        <p:spPr>
          <a:xfrm>
            <a:off x="6198369" y="121816"/>
            <a:ext cx="5847572" cy="4060155"/>
          </a:xfrm>
          <a:prstGeom prst="rect">
            <a:avLst/>
          </a:prstGeom>
          <a:noFill/>
          <a:ln>
            <a:noFill/>
          </a:ln>
        </p:spPr>
      </p:pic>
      <p:pic>
        <p:nvPicPr>
          <p:cNvPr id="397" name="Google Shape;397;p95"/>
          <p:cNvPicPr preferRelativeResize="0"/>
          <p:nvPr/>
        </p:nvPicPr>
        <p:blipFill>
          <a:blip r:embed="rId4">
            <a:alphaModFix/>
          </a:blip>
          <a:stretch>
            <a:fillRect/>
          </a:stretch>
        </p:blipFill>
        <p:spPr>
          <a:xfrm>
            <a:off x="6198371" y="4181975"/>
            <a:ext cx="5844101" cy="2225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96"/>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Topics (cont’d)</a:t>
            </a:r>
            <a:endParaRPr/>
          </a:p>
        </p:txBody>
      </p:sp>
      <p:sp>
        <p:nvSpPr>
          <p:cNvPr id="403" name="Google Shape;403;p96"/>
          <p:cNvSpPr txBox="1"/>
          <p:nvPr>
            <p:ph idx="1" type="body"/>
          </p:nvPr>
        </p:nvSpPr>
        <p:spPr>
          <a:xfrm>
            <a:off x="198408" y="1252469"/>
            <a:ext cx="9162408" cy="1961790"/>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lang="en-US"/>
              <a:t>Project:</a:t>
            </a:r>
            <a:endParaRPr/>
          </a:p>
          <a:p>
            <a:pPr indent="-381000" lvl="1" marL="914400" rtl="0" algn="l">
              <a:lnSpc>
                <a:spcPct val="100000"/>
              </a:lnSpc>
              <a:spcBef>
                <a:spcPts val="480"/>
              </a:spcBef>
              <a:spcAft>
                <a:spcPts val="0"/>
              </a:spcAft>
              <a:buSzPts val="2400"/>
              <a:buChar char="o"/>
            </a:pPr>
            <a:r>
              <a:rPr lang="en-US"/>
              <a:t>Project guideline</a:t>
            </a:r>
            <a:endParaRPr/>
          </a:p>
          <a:p>
            <a:pPr indent="-381000" lvl="1" marL="914400" rtl="0" algn="l">
              <a:lnSpc>
                <a:spcPct val="100000"/>
              </a:lnSpc>
              <a:spcBef>
                <a:spcPts val="480"/>
              </a:spcBef>
              <a:spcAft>
                <a:spcPts val="0"/>
              </a:spcAft>
              <a:buSzPts val="2400"/>
              <a:buChar char="o"/>
            </a:pPr>
            <a:r>
              <a:rPr lang="en-US"/>
              <a:t>Project Proposal Pitch (Group A and B)</a:t>
            </a:r>
            <a:endParaRPr/>
          </a:p>
          <a:p>
            <a:pPr indent="-381000" lvl="1" marL="914400" rtl="0" algn="l">
              <a:lnSpc>
                <a:spcPct val="100000"/>
              </a:lnSpc>
              <a:spcBef>
                <a:spcPts val="480"/>
              </a:spcBef>
              <a:spcAft>
                <a:spcPts val="0"/>
              </a:spcAft>
              <a:buSzPts val="2400"/>
              <a:buChar char="o"/>
            </a:pPr>
            <a:r>
              <a:rPr lang="en-US"/>
              <a:t>Final Project Poster (Group B and A)</a:t>
            </a:r>
            <a:endParaRPr/>
          </a:p>
        </p:txBody>
      </p:sp>
      <p:sp>
        <p:nvSpPr>
          <p:cNvPr id="404" name="Google Shape;404;p96"/>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05" name="Google Shape;405;p96"/>
          <p:cNvPicPr preferRelativeResize="0"/>
          <p:nvPr/>
        </p:nvPicPr>
        <p:blipFill rotWithShape="1">
          <a:blip r:embed="rId3">
            <a:alphaModFix/>
          </a:blip>
          <a:srcRect b="0" l="0" r="56877" t="0"/>
          <a:stretch/>
        </p:blipFill>
        <p:spPr>
          <a:xfrm>
            <a:off x="3532988" y="3320575"/>
            <a:ext cx="5126026" cy="1364025"/>
          </a:xfrm>
          <a:prstGeom prst="rect">
            <a:avLst/>
          </a:prstGeom>
          <a:noFill/>
          <a:ln>
            <a:noFill/>
          </a:ln>
        </p:spPr>
      </p:pic>
      <p:pic>
        <p:nvPicPr>
          <p:cNvPr id="406" name="Google Shape;406;p96"/>
          <p:cNvPicPr preferRelativeResize="0"/>
          <p:nvPr/>
        </p:nvPicPr>
        <p:blipFill rotWithShape="1">
          <a:blip r:embed="rId4">
            <a:alphaModFix/>
          </a:blip>
          <a:srcRect b="0" l="0" r="56877" t="0"/>
          <a:stretch/>
        </p:blipFill>
        <p:spPr>
          <a:xfrm>
            <a:off x="3557425" y="4790925"/>
            <a:ext cx="5126026" cy="1166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97"/>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Textbook</a:t>
            </a:r>
            <a:endParaRPr/>
          </a:p>
        </p:txBody>
      </p:sp>
      <p:sp>
        <p:nvSpPr>
          <p:cNvPr id="412" name="Google Shape;412;p97"/>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800"/>
              <a:buChar char="❑"/>
            </a:pPr>
            <a:r>
              <a:rPr lang="en-US"/>
              <a:t>The lecture slides and reading list will be posted on the class site at least one day before the class.</a:t>
            </a:r>
            <a:br>
              <a:rPr lang="en-US"/>
            </a:br>
            <a:endParaRPr b="0" i="0">
              <a:solidFill>
                <a:srgbClr val="555555"/>
              </a:solidFill>
            </a:endParaRPr>
          </a:p>
          <a:p>
            <a:pPr indent="-342937" lvl="0" marL="342937" rtl="0" algn="l">
              <a:lnSpc>
                <a:spcPct val="100000"/>
              </a:lnSpc>
              <a:spcBef>
                <a:spcPts val="560"/>
              </a:spcBef>
              <a:spcAft>
                <a:spcPts val="0"/>
              </a:spcAft>
              <a:buSzPts val="2800"/>
              <a:buChar char="❑"/>
            </a:pPr>
            <a:r>
              <a:rPr b="0" i="0" lang="en-US">
                <a:solidFill>
                  <a:srgbClr val="555555"/>
                </a:solidFill>
              </a:rPr>
              <a:t>Textbook is </a:t>
            </a:r>
            <a:r>
              <a:rPr b="0" i="0" lang="en-US">
                <a:solidFill>
                  <a:srgbClr val="FF0000"/>
                </a:solidFill>
              </a:rPr>
              <a:t>not required </a:t>
            </a:r>
            <a:r>
              <a:rPr b="0" i="0" lang="en-US">
                <a:solidFill>
                  <a:srgbClr val="555555"/>
                </a:solidFill>
              </a:rPr>
              <a:t>but the following books are primarily referred</a:t>
            </a:r>
            <a:endParaRPr/>
          </a:p>
          <a:p>
            <a:pPr indent="-285781" lvl="1" marL="743031" rtl="0" algn="l">
              <a:lnSpc>
                <a:spcPct val="100000"/>
              </a:lnSpc>
              <a:spcBef>
                <a:spcPts val="480"/>
              </a:spcBef>
              <a:spcAft>
                <a:spcPts val="0"/>
              </a:spcAft>
              <a:buSzPts val="2400"/>
              <a:buChar char="o"/>
            </a:pPr>
            <a:r>
              <a:rPr b="0" i="0" lang="en-US">
                <a:solidFill>
                  <a:srgbClr val="555555"/>
                </a:solidFill>
              </a:rPr>
              <a:t>Jurafsky and Martin, Speech and Language Processing, 3rd edition [</a:t>
            </a:r>
            <a:r>
              <a:rPr b="0" i="0" lang="en-US" u="sng" strike="noStrike">
                <a:solidFill>
                  <a:srgbClr val="158CBA"/>
                </a:solidFill>
                <a:hlinkClick r:id="rId3">
                  <a:extLst>
                    <a:ext uri="{A12FA001-AC4F-418D-AE19-62706E023703}">
                      <ahyp:hlinkClr val="tx"/>
                    </a:ext>
                  </a:extLst>
                </a:hlinkClick>
              </a:rPr>
              <a:t>online</a:t>
            </a:r>
            <a:r>
              <a:rPr b="0" i="0" lang="en-US">
                <a:solidFill>
                  <a:srgbClr val="555555"/>
                </a:solidFill>
              </a:rPr>
              <a:t>]</a:t>
            </a:r>
            <a:endParaRPr>
              <a:solidFill>
                <a:srgbClr val="333333"/>
              </a:solidFill>
            </a:endParaRPr>
          </a:p>
          <a:p>
            <a:pPr indent="-285781" lvl="1" marL="743031" rtl="0" algn="l">
              <a:lnSpc>
                <a:spcPct val="100000"/>
              </a:lnSpc>
              <a:spcBef>
                <a:spcPts val="480"/>
              </a:spcBef>
              <a:spcAft>
                <a:spcPts val="0"/>
              </a:spcAft>
              <a:buSzPts val="2400"/>
              <a:buChar char="o"/>
            </a:pPr>
            <a:r>
              <a:rPr b="0" i="0" lang="en-US">
                <a:solidFill>
                  <a:srgbClr val="555555"/>
                </a:solidFill>
              </a:rPr>
              <a:t>These course materials are inspired by the slides from </a:t>
            </a:r>
            <a:r>
              <a:rPr b="0" i="0" lang="en-US" u="sng">
                <a:solidFill>
                  <a:srgbClr val="555555"/>
                </a:solidFill>
                <a:hlinkClick r:id="rId4">
                  <a:extLst>
                    <a:ext uri="{A12FA001-AC4F-418D-AE19-62706E023703}">
                      <ahyp:hlinkClr val="tx"/>
                    </a:ext>
                  </a:extLst>
                </a:hlinkClick>
              </a:rPr>
              <a:t>Stanford</a:t>
            </a:r>
            <a:r>
              <a:rPr b="0" i="0" lang="en-US">
                <a:solidFill>
                  <a:srgbClr val="555555"/>
                </a:solidFill>
              </a:rPr>
              <a:t>, </a:t>
            </a:r>
            <a:r>
              <a:rPr b="0" i="0" lang="en-US" u="sng">
                <a:solidFill>
                  <a:srgbClr val="555555"/>
                </a:solidFill>
                <a:hlinkClick r:id="rId5">
                  <a:extLst>
                    <a:ext uri="{A12FA001-AC4F-418D-AE19-62706E023703}">
                      <ahyp:hlinkClr val="tx"/>
                    </a:ext>
                  </a:extLst>
                </a:hlinkClick>
              </a:rPr>
              <a:t>UC Berkeley</a:t>
            </a:r>
            <a:r>
              <a:rPr b="0" i="0" lang="en-US">
                <a:solidFill>
                  <a:srgbClr val="555555"/>
                </a:solidFill>
              </a:rPr>
              <a:t>, and </a:t>
            </a:r>
            <a:r>
              <a:rPr b="0" i="0" lang="en-US" u="sng">
                <a:solidFill>
                  <a:srgbClr val="555555"/>
                </a:solidFill>
                <a:hlinkClick r:id="rId6">
                  <a:extLst>
                    <a:ext uri="{A12FA001-AC4F-418D-AE19-62706E023703}">
                      <ahyp:hlinkClr val="tx"/>
                    </a:ext>
                  </a:extLst>
                </a:hlinkClick>
              </a:rPr>
              <a:t>CMU</a:t>
            </a:r>
            <a:r>
              <a:rPr b="0" i="0" lang="en-US">
                <a:solidFill>
                  <a:srgbClr val="555555"/>
                </a:solidFill>
              </a:rPr>
              <a:t>.</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sp>
        <p:nvSpPr>
          <p:cNvPr id="413" name="Google Shape;413;p97"/>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98"/>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Academic Integrity</a:t>
            </a:r>
            <a:endParaRPr/>
          </a:p>
        </p:txBody>
      </p:sp>
      <p:sp>
        <p:nvSpPr>
          <p:cNvPr id="419" name="Google Shape;419;p98"/>
          <p:cNvSpPr txBox="1"/>
          <p:nvPr>
            <p:ph idx="1" type="body"/>
          </p:nvPr>
        </p:nvSpPr>
        <p:spPr>
          <a:xfrm>
            <a:off x="198408" y="1447799"/>
            <a:ext cx="11550769"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800"/>
              <a:buChar char="❑"/>
            </a:pPr>
            <a:r>
              <a:rPr b="0" i="0" lang="en-US">
                <a:solidFill>
                  <a:srgbClr val="555555"/>
                </a:solidFill>
              </a:rPr>
              <a:t>Everything you turn in must be your own work, and you must note </a:t>
            </a:r>
            <a:r>
              <a:rPr b="0" i="0" lang="en-US">
                <a:solidFill>
                  <a:srgbClr val="FF0000"/>
                </a:solidFill>
              </a:rPr>
              <a:t>the names of </a:t>
            </a:r>
            <a:r>
              <a:rPr b="1" i="0" lang="en-US">
                <a:solidFill>
                  <a:srgbClr val="FF0000"/>
                </a:solidFill>
              </a:rPr>
              <a:t>anyone</a:t>
            </a:r>
            <a:r>
              <a:rPr b="0" i="0" lang="en-US">
                <a:solidFill>
                  <a:srgbClr val="FF0000"/>
                </a:solidFill>
              </a:rPr>
              <a:t> you collaborated with on each problem and cite </a:t>
            </a:r>
            <a:r>
              <a:rPr b="1" i="0" lang="en-US">
                <a:solidFill>
                  <a:srgbClr val="FF0000"/>
                </a:solidFill>
              </a:rPr>
              <a:t>any</a:t>
            </a:r>
            <a:r>
              <a:rPr b="0" i="0" lang="en-US">
                <a:solidFill>
                  <a:srgbClr val="FF0000"/>
                </a:solidFill>
              </a:rPr>
              <a:t> </a:t>
            </a:r>
            <a:r>
              <a:rPr b="1" i="0" lang="en-US">
                <a:solidFill>
                  <a:srgbClr val="FF0000"/>
                </a:solidFill>
              </a:rPr>
              <a:t>resources</a:t>
            </a:r>
            <a:r>
              <a:rPr b="0" i="0" lang="en-US">
                <a:solidFill>
                  <a:srgbClr val="FF0000"/>
                </a:solidFill>
              </a:rPr>
              <a:t> (</a:t>
            </a:r>
            <a:r>
              <a:rPr lang="en-US">
                <a:solidFill>
                  <a:srgbClr val="FF0000"/>
                </a:solidFill>
              </a:rPr>
              <a:t>e.g., chatGPT prompts you used)</a:t>
            </a:r>
            <a:r>
              <a:rPr b="0" i="0" lang="en-US">
                <a:solidFill>
                  <a:srgbClr val="FF0000"/>
                </a:solidFill>
              </a:rPr>
              <a:t> that you used to learn about the problem.</a:t>
            </a:r>
            <a:r>
              <a:rPr b="0" i="0" lang="en-US">
                <a:solidFill>
                  <a:srgbClr val="555555"/>
                </a:solidFill>
              </a:rPr>
              <a:t> </a:t>
            </a:r>
            <a:endParaRPr/>
          </a:p>
          <a:p>
            <a:pPr indent="-165134" lvl="0" marL="342937" rtl="0" algn="l">
              <a:lnSpc>
                <a:spcPct val="100000"/>
              </a:lnSpc>
              <a:spcBef>
                <a:spcPts val="560"/>
              </a:spcBef>
              <a:spcAft>
                <a:spcPts val="0"/>
              </a:spcAft>
              <a:buSzPts val="2800"/>
              <a:buNone/>
            </a:pPr>
            <a:r>
              <a:t/>
            </a:r>
            <a:endParaRPr b="0" i="0">
              <a:solidFill>
                <a:srgbClr val="555555"/>
              </a:solidFill>
            </a:endParaRPr>
          </a:p>
          <a:p>
            <a:pPr indent="-342937" lvl="0" marL="342937" rtl="0" algn="l">
              <a:lnSpc>
                <a:spcPct val="100000"/>
              </a:lnSpc>
              <a:spcBef>
                <a:spcPts val="560"/>
              </a:spcBef>
              <a:spcAft>
                <a:spcPts val="0"/>
              </a:spcAft>
              <a:buSzPts val="2800"/>
              <a:buChar char="❑"/>
            </a:pPr>
            <a:r>
              <a:rPr b="0" i="0" lang="en-US">
                <a:solidFill>
                  <a:srgbClr val="555555"/>
                </a:solidFill>
              </a:rPr>
              <a:t>If you have any doubts about whether a particular action may be construed as cheating, ask the instructors for clarification before you do it. Cheating in this course will result in a grade of </a:t>
            </a:r>
            <a:r>
              <a:rPr b="0" i="0" lang="en-US">
                <a:solidFill>
                  <a:srgbClr val="FF0000"/>
                </a:solidFill>
              </a:rPr>
              <a:t>F</a:t>
            </a:r>
            <a:r>
              <a:rPr b="0" i="0" lang="en-US">
                <a:solidFill>
                  <a:srgbClr val="555555"/>
                </a:solidFill>
              </a:rPr>
              <a:t> for course and the </a:t>
            </a:r>
            <a:r>
              <a:rPr b="0" i="0" lang="en-US" u="sng" strike="noStrike">
                <a:solidFill>
                  <a:srgbClr val="158CBA"/>
                </a:solidFill>
                <a:hlinkClick r:id="rId3">
                  <a:extLst>
                    <a:ext uri="{A12FA001-AC4F-418D-AE19-62706E023703}">
                      <ahyp:hlinkClr val="tx"/>
                    </a:ext>
                  </a:extLst>
                </a:hlinkClick>
              </a:rPr>
              <a:t>University policies</a:t>
            </a:r>
            <a:r>
              <a:rPr b="0" i="0" lang="en-US">
                <a:solidFill>
                  <a:srgbClr val="555555"/>
                </a:solidFill>
              </a:rPr>
              <a:t> will be followed.</a:t>
            </a:r>
            <a:endParaRPr/>
          </a:p>
          <a:p>
            <a:pPr indent="-165134" lvl="0" marL="342937" rtl="0" algn="l">
              <a:lnSpc>
                <a:spcPct val="100000"/>
              </a:lnSpc>
              <a:spcBef>
                <a:spcPts val="560"/>
              </a:spcBef>
              <a:spcAft>
                <a:spcPts val="0"/>
              </a:spcAft>
              <a:buSzPts val="2800"/>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a:p>
        </p:txBody>
      </p:sp>
      <p:sp>
        <p:nvSpPr>
          <p:cNvPr id="420" name="Google Shape;420;p98"/>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99"/>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Computing Resources</a:t>
            </a:r>
            <a:endParaRPr/>
          </a:p>
        </p:txBody>
      </p:sp>
      <p:sp>
        <p:nvSpPr>
          <p:cNvPr id="426" name="Google Shape;426;p99"/>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406400" lvl="0" marL="457200" marR="0" rtl="0" algn="l">
              <a:lnSpc>
                <a:spcPct val="100000"/>
              </a:lnSpc>
              <a:spcBef>
                <a:spcPts val="560"/>
              </a:spcBef>
              <a:spcAft>
                <a:spcPts val="0"/>
              </a:spcAft>
              <a:buClr>
                <a:srgbClr val="7A0019"/>
              </a:buClr>
              <a:buSzPts val="2800"/>
              <a:buFont typeface="Noto Sans Symbols"/>
              <a:buChar char="❑"/>
            </a:pPr>
            <a:r>
              <a:rPr lang="en-US" sz="3200">
                <a:latin typeface="Titillium Web"/>
                <a:ea typeface="Titillium Web"/>
                <a:cs typeface="Titillium Web"/>
                <a:sym typeface="Titillium Web"/>
              </a:rPr>
              <a:t>Reimbursement for Google Colab Pro by CS&amp;E department (</a:t>
            </a:r>
            <a:r>
              <a:rPr lang="en-US" sz="3200"/>
              <a:t>Updated soon</a:t>
            </a:r>
            <a:r>
              <a:rPr lang="en-US" sz="3200">
                <a:latin typeface="Titillium Web"/>
                <a:ea typeface="Titillium Web"/>
                <a:cs typeface="Titillium Web"/>
                <a:sym typeface="Titillium Web"/>
              </a:rPr>
              <a:t>)</a:t>
            </a:r>
            <a:endParaRPr/>
          </a:p>
          <a:p>
            <a:pPr indent="-381000" lvl="1" marL="914400" rtl="0" algn="l">
              <a:lnSpc>
                <a:spcPct val="100000"/>
              </a:lnSpc>
              <a:spcBef>
                <a:spcPts val="480"/>
              </a:spcBef>
              <a:spcAft>
                <a:spcPts val="0"/>
              </a:spcAft>
              <a:buSzPts val="2400"/>
              <a:buChar char="o"/>
            </a:pPr>
            <a:r>
              <a:rPr lang="en-US" sz="2800" u="sng">
                <a:solidFill>
                  <a:schemeClr val="hlink"/>
                </a:solidFill>
                <a:latin typeface="Titillium Web"/>
                <a:ea typeface="Titillium Web"/>
                <a:cs typeface="Titillium Web"/>
                <a:sym typeface="Titillium Web"/>
                <a:hlinkClick r:id="rId3"/>
              </a:rPr>
              <a:t>https://docs.google.com/document/d/1Kdo6BN1h2yISYHTTSC6DVLWhNEaEcRxk/edit?usp=sharing&amp;ouid=102305309222832534233&amp;rtpof=true&amp;sd=true</a:t>
            </a:r>
            <a:r>
              <a:rPr lang="en-US" sz="2800">
                <a:latin typeface="Titillium Web"/>
                <a:ea typeface="Titillium Web"/>
                <a:cs typeface="Titillium Web"/>
                <a:sym typeface="Titillium Web"/>
              </a:rPr>
              <a:t> </a:t>
            </a:r>
            <a:endParaRPr sz="2800">
              <a:latin typeface="Titillium Web"/>
              <a:ea typeface="Titillium Web"/>
              <a:cs typeface="Titillium Web"/>
              <a:sym typeface="Titillium Web"/>
            </a:endParaRPr>
          </a:p>
          <a:p>
            <a:pPr indent="-406400" lvl="0" marL="457200" rtl="0" algn="l">
              <a:lnSpc>
                <a:spcPct val="100000"/>
              </a:lnSpc>
              <a:spcBef>
                <a:spcPts val="480"/>
              </a:spcBef>
              <a:spcAft>
                <a:spcPts val="0"/>
              </a:spcAft>
              <a:buSzPts val="2800"/>
              <a:buChar char="❑"/>
            </a:pPr>
            <a:r>
              <a:rPr lang="en-US"/>
              <a:t>LLM API Endpoints (Updated soon)</a:t>
            </a:r>
            <a:endParaRPr sz="2800"/>
          </a:p>
          <a:p>
            <a:pPr indent="0" lvl="0" marL="0" marR="0" rtl="0" algn="l">
              <a:lnSpc>
                <a:spcPct val="100000"/>
              </a:lnSpc>
              <a:spcBef>
                <a:spcPts val="560"/>
              </a:spcBef>
              <a:spcAft>
                <a:spcPts val="0"/>
              </a:spcAft>
              <a:buNone/>
            </a:pPr>
            <a:r>
              <a:t/>
            </a:r>
            <a:endParaRPr/>
          </a:p>
          <a:p>
            <a:pPr indent="-228600" lvl="0" marL="457200" marR="0" rtl="0" algn="l">
              <a:lnSpc>
                <a:spcPct val="100000"/>
              </a:lnSpc>
              <a:spcBef>
                <a:spcPts val="560"/>
              </a:spcBef>
              <a:spcAft>
                <a:spcPts val="0"/>
              </a:spcAft>
              <a:buClr>
                <a:srgbClr val="7A0019"/>
              </a:buClr>
              <a:buSzPts val="2800"/>
              <a:buFont typeface="Noto Sans Symbols"/>
              <a:buNone/>
            </a:pPr>
            <a:r>
              <a:t/>
            </a:r>
            <a:endParaRPr sz="3200"/>
          </a:p>
        </p:txBody>
      </p:sp>
      <p:sp>
        <p:nvSpPr>
          <p:cNvPr id="427" name="Google Shape;427;p99"/>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1"/>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 name="Google Shape;74;p21"/>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Outline</a:t>
            </a:r>
            <a:endParaRPr/>
          </a:p>
        </p:txBody>
      </p:sp>
      <p:sp>
        <p:nvSpPr>
          <p:cNvPr id="75" name="Google Shape;75;p21"/>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00" lvl="0" marL="342900" rtl="0" algn="l">
              <a:lnSpc>
                <a:spcPct val="100000"/>
              </a:lnSpc>
              <a:spcBef>
                <a:spcPts val="0"/>
              </a:spcBef>
              <a:spcAft>
                <a:spcPts val="0"/>
              </a:spcAft>
              <a:buSzPts val="2400"/>
              <a:buChar char="❑"/>
            </a:pPr>
            <a:r>
              <a:rPr lang="en-US"/>
              <a:t>The purpose of this course is to provide an overview of the </a:t>
            </a:r>
            <a:r>
              <a:rPr i="1" lang="en-US"/>
              <a:t>computational techniques </a:t>
            </a:r>
            <a:r>
              <a:rPr lang="en-US"/>
              <a:t>developed to enable computers to </a:t>
            </a:r>
            <a:r>
              <a:rPr b="1" lang="en-US"/>
              <a:t>understand</a:t>
            </a:r>
            <a:r>
              <a:rPr lang="en-US"/>
              <a:t> and </a:t>
            </a:r>
            <a:r>
              <a:rPr b="1" lang="en-US"/>
              <a:t>respond</a:t>
            </a:r>
            <a:r>
              <a:rPr lang="en-US"/>
              <a:t> appropriately to ideas expressed using natural languages.</a:t>
            </a:r>
            <a:endParaRPr/>
          </a:p>
          <a:p>
            <a:pPr indent="-190500" lvl="0" marL="342900" rtl="0" algn="l">
              <a:lnSpc>
                <a:spcPct val="100000"/>
              </a:lnSpc>
              <a:spcBef>
                <a:spcPts val="0"/>
              </a:spcBef>
              <a:spcAft>
                <a:spcPts val="0"/>
              </a:spcAft>
              <a:buSzPts val="2400"/>
              <a:buNone/>
            </a:pPr>
            <a:r>
              <a:t/>
            </a:r>
            <a:endParaRPr/>
          </a:p>
          <a:p>
            <a:pPr indent="-342900" lvl="0" marL="342900" rtl="0" algn="l">
              <a:lnSpc>
                <a:spcPct val="100000"/>
              </a:lnSpc>
              <a:spcBef>
                <a:spcPts val="0"/>
              </a:spcBef>
              <a:spcAft>
                <a:spcPts val="0"/>
              </a:spcAft>
              <a:buSzPts val="2400"/>
              <a:buChar char="❑"/>
            </a:pPr>
            <a:r>
              <a:rPr lang="en-US"/>
              <a:t>This course will cover a broad range of </a:t>
            </a:r>
            <a:r>
              <a:rPr i="1" lang="en-US"/>
              <a:t>computational</a:t>
            </a:r>
            <a:r>
              <a:rPr lang="en-US"/>
              <a:t> </a:t>
            </a:r>
            <a:r>
              <a:rPr i="1" lang="en-US"/>
              <a:t>models</a:t>
            </a:r>
            <a:r>
              <a:rPr lang="en-US"/>
              <a:t> in NLP, </a:t>
            </a:r>
            <a:endParaRPr sz="3200"/>
          </a:p>
          <a:p>
            <a:pPr indent="-342900" lvl="1" marL="800150" rtl="0" algn="l">
              <a:lnSpc>
                <a:spcPct val="100000"/>
              </a:lnSpc>
              <a:spcBef>
                <a:spcPts val="480"/>
              </a:spcBef>
              <a:spcAft>
                <a:spcPts val="0"/>
              </a:spcAft>
              <a:buSzPts val="2400"/>
              <a:buChar char="o"/>
            </a:pPr>
            <a:r>
              <a:rPr lang="en-US"/>
              <a:t>from language representations, to development and evaluation of NLP applications, to practical coding/machine-learning skills to implement them.</a:t>
            </a:r>
            <a:endParaRPr/>
          </a:p>
          <a:p>
            <a:pPr indent="-342900" lvl="1" marL="800150" rtl="0" algn="l">
              <a:lnSpc>
                <a:spcPct val="100000"/>
              </a:lnSpc>
              <a:spcBef>
                <a:spcPts val="480"/>
              </a:spcBef>
              <a:spcAft>
                <a:spcPts val="0"/>
              </a:spcAft>
              <a:buSzPts val="2400"/>
              <a:buChar char="o"/>
            </a:pPr>
            <a:r>
              <a:rPr lang="en-US"/>
              <a:t>text classification, distributional representation methods of language, large language models, and advanced techniques used in chatGPT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5"/>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1" name="Google Shape;81;p25"/>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IMPORTANT NOTE for background </a:t>
            </a:r>
            <a:endParaRPr/>
          </a:p>
        </p:txBody>
      </p:sp>
      <p:sp>
        <p:nvSpPr>
          <p:cNvPr id="82" name="Google Shape;82;p25"/>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00" lvl="0" marL="342900" rtl="0" algn="l">
              <a:lnSpc>
                <a:spcPct val="100000"/>
              </a:lnSpc>
              <a:spcBef>
                <a:spcPts val="480"/>
              </a:spcBef>
              <a:spcAft>
                <a:spcPts val="0"/>
              </a:spcAft>
              <a:buSzPts val="2400"/>
              <a:buChar char="❑"/>
            </a:pPr>
            <a:r>
              <a:rPr lang="en-US" sz="3200"/>
              <a:t>This course covers NLP techniques based on recent </a:t>
            </a:r>
            <a:r>
              <a:rPr i="1" lang="en-US" sz="3200"/>
              <a:t>deep learning </a:t>
            </a:r>
            <a:r>
              <a:rPr lang="en-US" sz="3200"/>
              <a:t>models, assuming students' knowledge of basic machine learning</a:t>
            </a:r>
            <a:endParaRPr/>
          </a:p>
          <a:p>
            <a:pPr indent="-342900" lvl="0" marL="342900" rtl="0" algn="l">
              <a:lnSpc>
                <a:spcPct val="100000"/>
              </a:lnSpc>
              <a:spcBef>
                <a:spcPts val="480"/>
              </a:spcBef>
              <a:spcAft>
                <a:spcPts val="0"/>
              </a:spcAft>
              <a:buSzPts val="2400"/>
              <a:buChar char="❑"/>
            </a:pPr>
            <a:r>
              <a:rPr lang="en-US" sz="3200"/>
              <a:t>This course focuses </a:t>
            </a:r>
            <a:r>
              <a:rPr b="1" i="1" lang="en-US" sz="3200"/>
              <a:t>practical learning </a:t>
            </a:r>
            <a:r>
              <a:rPr lang="en-US" sz="3200"/>
              <a:t>of NLP knowledge</a:t>
            </a:r>
            <a:endParaRPr/>
          </a:p>
          <a:p>
            <a:pPr indent="-342900" lvl="1" marL="800100" rtl="0" algn="l">
              <a:lnSpc>
                <a:spcPct val="100000"/>
              </a:lnSpc>
              <a:spcBef>
                <a:spcPts val="480"/>
              </a:spcBef>
              <a:spcAft>
                <a:spcPts val="0"/>
              </a:spcAft>
              <a:buSzPts val="2400"/>
              <a:buChar char="o"/>
            </a:pPr>
            <a:r>
              <a:rPr lang="en-US" sz="2800"/>
              <a:t>Programming &amp; reading assignments and a semester-long project</a:t>
            </a:r>
            <a:endParaRPr/>
          </a:p>
          <a:p>
            <a:pPr indent="-342900" lvl="1" marL="800150" rtl="0" algn="l">
              <a:lnSpc>
                <a:spcPct val="100000"/>
              </a:lnSpc>
              <a:spcBef>
                <a:spcPts val="400"/>
              </a:spcBef>
              <a:spcAft>
                <a:spcPts val="0"/>
              </a:spcAft>
              <a:buSzPts val="2000"/>
              <a:buChar char="o"/>
            </a:pPr>
            <a:r>
              <a:rPr lang="en-US" sz="2800"/>
              <a:t>Assignments and project require programming with PyTorch</a:t>
            </a:r>
            <a:endParaRPr sz="3200"/>
          </a:p>
          <a:p>
            <a:pPr indent="-342900" lvl="1" marL="800150" rtl="0" algn="l">
              <a:lnSpc>
                <a:spcPct val="100000"/>
              </a:lnSpc>
              <a:spcBef>
                <a:spcPts val="400"/>
              </a:spcBef>
              <a:spcAft>
                <a:spcPts val="0"/>
              </a:spcAft>
              <a:buSzPts val="2000"/>
              <a:buChar char="o"/>
            </a:pPr>
            <a:r>
              <a:rPr lang="en-US" sz="2800"/>
              <a:t>We use Python for programming and LaTex for report writing</a:t>
            </a:r>
            <a:endParaRPr/>
          </a:p>
          <a:p>
            <a:pPr indent="-342900" lvl="0" marL="342950" rtl="0" algn="l">
              <a:lnSpc>
                <a:spcPct val="100000"/>
              </a:lnSpc>
              <a:spcBef>
                <a:spcPts val="400"/>
              </a:spcBef>
              <a:spcAft>
                <a:spcPts val="0"/>
              </a:spcAft>
              <a:buSzPts val="2000"/>
              <a:buChar char="❑"/>
            </a:pPr>
            <a:r>
              <a:rPr lang="en-US" sz="3200"/>
              <a:t>If students are not familiar with either one of the fields, they </a:t>
            </a:r>
            <a:r>
              <a:rPr lang="en-US" sz="3200">
                <a:solidFill>
                  <a:srgbClr val="FF0000"/>
                </a:solidFill>
              </a:rPr>
              <a:t>should consider dropping the course</a:t>
            </a:r>
            <a:r>
              <a:rPr lang="en-US" sz="3200"/>
              <a:t> as it would be very challenging and the course is not designed to cover all aspects.</a:t>
            </a:r>
            <a:endParaRPr/>
          </a:p>
          <a:p>
            <a:pPr indent="-215900" lvl="0" marL="342950" rtl="0" algn="l">
              <a:lnSpc>
                <a:spcPct val="100000"/>
              </a:lnSpc>
              <a:spcBef>
                <a:spcPts val="400"/>
              </a:spcBef>
              <a:spcAft>
                <a:spcPts val="0"/>
              </a:spcAft>
              <a:buSzPts val="2000"/>
              <a:buNone/>
            </a:pPr>
            <a:r>
              <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7"/>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Prerequisite</a:t>
            </a:r>
            <a:endParaRPr/>
          </a:p>
        </p:txBody>
      </p:sp>
      <p:sp>
        <p:nvSpPr>
          <p:cNvPr id="88" name="Google Shape;88;p27"/>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00" lvl="0" marL="342900" rtl="0" algn="l">
              <a:lnSpc>
                <a:spcPct val="100000"/>
              </a:lnSpc>
              <a:spcBef>
                <a:spcPts val="0"/>
              </a:spcBef>
              <a:spcAft>
                <a:spcPts val="0"/>
              </a:spcAft>
              <a:buSzPts val="2800"/>
              <a:buChar char="❑"/>
            </a:pPr>
            <a:r>
              <a:rPr b="0" i="0" lang="en-US">
                <a:solidFill>
                  <a:srgbClr val="555555"/>
                </a:solidFill>
                <a:latin typeface="Titillium Web"/>
                <a:ea typeface="Titillium Web"/>
                <a:cs typeface="Titillium Web"/>
                <a:sym typeface="Titillium Web"/>
              </a:rPr>
              <a:t> </a:t>
            </a:r>
            <a:r>
              <a:rPr b="0" i="0" lang="en-US">
                <a:solidFill>
                  <a:srgbClr val="FF0000"/>
                </a:solidFill>
                <a:latin typeface="Titillium Web"/>
                <a:ea typeface="Titillium Web"/>
                <a:cs typeface="Titillium Web"/>
                <a:sym typeface="Titillium Web"/>
              </a:rPr>
              <a:t>Required</a:t>
            </a:r>
            <a:r>
              <a:rPr b="0" i="0" lang="en-US">
                <a:solidFill>
                  <a:srgbClr val="555555"/>
                </a:solidFill>
                <a:latin typeface="Titillium Web"/>
                <a:ea typeface="Titillium Web"/>
                <a:cs typeface="Titillium Web"/>
                <a:sym typeface="Titillium Web"/>
              </a:rPr>
              <a:t>: </a:t>
            </a:r>
            <a:endParaRPr/>
          </a:p>
          <a:p>
            <a:pPr indent="-342900" lvl="1" marL="800100" rtl="0" algn="l">
              <a:lnSpc>
                <a:spcPct val="100000"/>
              </a:lnSpc>
              <a:spcBef>
                <a:spcPts val="0"/>
              </a:spcBef>
              <a:spcAft>
                <a:spcPts val="0"/>
              </a:spcAft>
              <a:buSzPts val="2400"/>
              <a:buChar char="o"/>
            </a:pPr>
            <a:r>
              <a:rPr b="0" i="0" lang="en-US">
                <a:solidFill>
                  <a:srgbClr val="555555"/>
                </a:solidFill>
                <a:latin typeface="Titillium Web"/>
                <a:ea typeface="Titillium Web"/>
                <a:cs typeface="Titillium Web"/>
                <a:sym typeface="Titillium Web"/>
              </a:rPr>
              <a:t>CSCI 2041 </a:t>
            </a:r>
            <a:r>
              <a:rPr b="0" i="0" lang="en-US" u="sng">
                <a:solidFill>
                  <a:srgbClr val="555555"/>
                </a:solidFill>
                <a:latin typeface="Titillium Web"/>
                <a:ea typeface="Titillium Web"/>
                <a:cs typeface="Titillium Web"/>
                <a:sym typeface="Titillium Web"/>
                <a:hlinkClick r:id="rId3">
                  <a:extLst>
                    <a:ext uri="{A12FA001-AC4F-418D-AE19-62706E023703}">
                      <ahyp:hlinkClr val="tx"/>
                    </a:ext>
                  </a:extLst>
                </a:hlinkClick>
              </a:rPr>
              <a:t>Advanced Programming Principles</a:t>
            </a:r>
            <a:r>
              <a:rPr b="0" i="0" lang="en-US">
                <a:solidFill>
                  <a:srgbClr val="555555"/>
                </a:solidFill>
                <a:latin typeface="Titillium Web"/>
                <a:ea typeface="Titillium Web"/>
                <a:cs typeface="Titillium Web"/>
                <a:sym typeface="Titillium Web"/>
              </a:rPr>
              <a:t> </a:t>
            </a:r>
            <a:endParaRPr/>
          </a:p>
          <a:p>
            <a:pPr indent="-342900" lvl="1" marL="800100" rtl="0" algn="l">
              <a:lnSpc>
                <a:spcPct val="100000"/>
              </a:lnSpc>
              <a:spcBef>
                <a:spcPts val="0"/>
              </a:spcBef>
              <a:spcAft>
                <a:spcPts val="0"/>
              </a:spcAft>
              <a:buSzPts val="2400"/>
              <a:buChar char="o"/>
            </a:pPr>
            <a:r>
              <a:rPr b="1" i="0" lang="en-US">
                <a:solidFill>
                  <a:srgbClr val="545454"/>
                </a:solidFill>
                <a:latin typeface="Titillium Web"/>
                <a:ea typeface="Titillium Web"/>
                <a:cs typeface="Titillium Web"/>
                <a:sym typeface="Titillium Web"/>
              </a:rPr>
              <a:t>CSCI 5521 </a:t>
            </a:r>
            <a:r>
              <a:rPr b="1" i="0" lang="en-US" u="sng" strike="noStrike">
                <a:solidFill>
                  <a:srgbClr val="545454"/>
                </a:solidFill>
                <a:latin typeface="Titillium Web"/>
                <a:ea typeface="Titillium Web"/>
                <a:cs typeface="Titillium Web"/>
                <a:sym typeface="Titillium Web"/>
                <a:hlinkClick r:id="rId4">
                  <a:extLst>
                    <a:ext uri="{A12FA001-AC4F-418D-AE19-62706E023703}">
                      <ahyp:hlinkClr val="tx"/>
                    </a:ext>
                  </a:extLst>
                </a:hlinkClick>
              </a:rPr>
              <a:t>Machine Learning</a:t>
            </a:r>
            <a:r>
              <a:rPr b="1" i="0" lang="en-US" u="sng" strike="noStrike">
                <a:solidFill>
                  <a:srgbClr val="545454"/>
                </a:solidFill>
                <a:latin typeface="Titillium Web"/>
                <a:ea typeface="Titillium Web"/>
                <a:cs typeface="Titillium Web"/>
                <a:sym typeface="Titillium Web"/>
              </a:rPr>
              <a:t> Fundamentals</a:t>
            </a:r>
            <a:r>
              <a:rPr b="1" lang="en-US">
                <a:solidFill>
                  <a:srgbClr val="545454"/>
                </a:solidFill>
                <a:latin typeface="Titillium Web"/>
                <a:ea typeface="Titillium Web"/>
                <a:cs typeface="Titillium Web"/>
                <a:sym typeface="Titillium Web"/>
              </a:rPr>
              <a:t>, </a:t>
            </a:r>
            <a:endParaRPr b="1">
              <a:latin typeface="Titillium Web"/>
              <a:ea typeface="Titillium Web"/>
              <a:cs typeface="Titillium Web"/>
              <a:sym typeface="Titillium Web"/>
            </a:endParaRPr>
          </a:p>
          <a:p>
            <a:pPr indent="-342900" lvl="0" marL="342900" rtl="0" algn="l">
              <a:lnSpc>
                <a:spcPct val="100000"/>
              </a:lnSpc>
              <a:spcBef>
                <a:spcPts val="560"/>
              </a:spcBef>
              <a:spcAft>
                <a:spcPts val="0"/>
              </a:spcAft>
              <a:buSzPts val="2800"/>
              <a:buChar char="❑"/>
            </a:pPr>
            <a:r>
              <a:rPr b="0" i="0" lang="en-US">
                <a:solidFill>
                  <a:srgbClr val="555555"/>
                </a:solidFill>
                <a:latin typeface="Titillium Web"/>
                <a:ea typeface="Titillium Web"/>
                <a:cs typeface="Titillium Web"/>
                <a:sym typeface="Titillium Web"/>
              </a:rPr>
              <a:t> </a:t>
            </a:r>
            <a:r>
              <a:rPr b="0" i="0" lang="en-US">
                <a:solidFill>
                  <a:srgbClr val="FF0000"/>
                </a:solidFill>
                <a:latin typeface="Titillium Web"/>
                <a:ea typeface="Titillium Web"/>
                <a:cs typeface="Titillium Web"/>
                <a:sym typeface="Titillium Web"/>
              </a:rPr>
              <a:t>Recommended </a:t>
            </a:r>
            <a:r>
              <a:rPr lang="en-US">
                <a:solidFill>
                  <a:srgbClr val="FF0000"/>
                </a:solidFill>
              </a:rPr>
              <a:t>but not mandatory</a:t>
            </a:r>
            <a:r>
              <a:rPr b="0" i="0" lang="en-US">
                <a:solidFill>
                  <a:srgbClr val="555555"/>
                </a:solidFill>
                <a:latin typeface="Titillium Web"/>
                <a:ea typeface="Titillium Web"/>
                <a:cs typeface="Titillium Web"/>
                <a:sym typeface="Titillium Web"/>
              </a:rPr>
              <a:t>: </a:t>
            </a:r>
            <a:endParaRPr/>
          </a:p>
          <a:p>
            <a:pPr indent="-342900" lvl="1" marL="800100" rtl="0" algn="l">
              <a:lnSpc>
                <a:spcPct val="100000"/>
              </a:lnSpc>
              <a:spcBef>
                <a:spcPts val="480"/>
              </a:spcBef>
              <a:spcAft>
                <a:spcPts val="0"/>
              </a:spcAft>
              <a:buSzPts val="2400"/>
              <a:buChar char="o"/>
            </a:pPr>
            <a:r>
              <a:rPr lang="en-US">
                <a:solidFill>
                  <a:srgbClr val="545454"/>
                </a:solidFill>
                <a:latin typeface="Titillium Web"/>
                <a:ea typeface="Titillium Web"/>
                <a:cs typeface="Titillium Web"/>
                <a:sym typeface="Titillium Web"/>
              </a:rPr>
              <a:t>CSCI 5527 </a:t>
            </a:r>
            <a:r>
              <a:rPr lang="en-US" u="sng">
                <a:solidFill>
                  <a:srgbClr val="545454"/>
                </a:solidFill>
                <a:latin typeface="Titillium Web"/>
                <a:ea typeface="Titillium Web"/>
                <a:cs typeface="Titillium Web"/>
                <a:sym typeface="Titillium Web"/>
              </a:rPr>
              <a:t>Deep Learning</a:t>
            </a:r>
            <a:r>
              <a:rPr lang="en-US">
                <a:solidFill>
                  <a:srgbClr val="545454"/>
                </a:solidFill>
                <a:latin typeface="Titillium Web"/>
                <a:ea typeface="Titillium Web"/>
                <a:cs typeface="Titillium Web"/>
                <a:sym typeface="Titillium Web"/>
              </a:rPr>
              <a:t>, or </a:t>
            </a:r>
            <a:endParaRPr/>
          </a:p>
          <a:p>
            <a:pPr indent="-342900" lvl="1" marL="800100" rtl="0" algn="l">
              <a:lnSpc>
                <a:spcPct val="100000"/>
              </a:lnSpc>
              <a:spcBef>
                <a:spcPts val="480"/>
              </a:spcBef>
              <a:spcAft>
                <a:spcPts val="0"/>
              </a:spcAft>
              <a:buSzPts val="2400"/>
              <a:buChar char="o"/>
            </a:pPr>
            <a:r>
              <a:rPr b="0" i="0" lang="en-US">
                <a:solidFill>
                  <a:srgbClr val="545454"/>
                </a:solidFill>
                <a:latin typeface="Titillium Web"/>
                <a:ea typeface="Titillium Web"/>
                <a:cs typeface="Titillium Web"/>
                <a:sym typeface="Titillium Web"/>
              </a:rPr>
              <a:t>Any other relevant course that covers fundamental machine learning algorithms. </a:t>
            </a:r>
            <a:endParaRPr b="0" i="0" sz="2800">
              <a:solidFill>
                <a:srgbClr val="555555"/>
              </a:solidFill>
              <a:latin typeface="Titillium Web"/>
              <a:ea typeface="Titillium Web"/>
              <a:cs typeface="Titillium Web"/>
              <a:sym typeface="Titillium Web"/>
            </a:endParaRPr>
          </a:p>
          <a:p>
            <a:pPr indent="-342900" lvl="0" marL="342900" rtl="0" algn="l">
              <a:lnSpc>
                <a:spcPct val="100000"/>
              </a:lnSpc>
              <a:spcBef>
                <a:spcPts val="560"/>
              </a:spcBef>
              <a:spcAft>
                <a:spcPts val="0"/>
              </a:spcAft>
              <a:buSzPts val="2800"/>
              <a:buChar char="❑"/>
            </a:pPr>
            <a:r>
              <a:rPr b="0" i="0" lang="en-US">
                <a:solidFill>
                  <a:srgbClr val="555555"/>
                </a:solidFill>
                <a:latin typeface="Titillium Web"/>
                <a:ea typeface="Titillium Web"/>
                <a:cs typeface="Titillium Web"/>
                <a:sym typeface="Titillium Web"/>
              </a:rPr>
              <a:t> Furthermore, this course assumes:</a:t>
            </a:r>
            <a:endParaRPr>
              <a:latin typeface="Titillium Web"/>
              <a:ea typeface="Titillium Web"/>
              <a:cs typeface="Titillium Web"/>
              <a:sym typeface="Titillium Web"/>
            </a:endParaRPr>
          </a:p>
          <a:p>
            <a:pPr indent="-342900" lvl="1" marL="800150" rtl="0" algn="l">
              <a:lnSpc>
                <a:spcPct val="100000"/>
              </a:lnSpc>
              <a:spcBef>
                <a:spcPts val="480"/>
              </a:spcBef>
              <a:spcAft>
                <a:spcPts val="0"/>
              </a:spcAft>
              <a:buSzPts val="2400"/>
              <a:buChar char="o"/>
            </a:pPr>
            <a:r>
              <a:rPr b="0" i="0" lang="en-US">
                <a:solidFill>
                  <a:srgbClr val="555555"/>
                </a:solidFill>
                <a:latin typeface="Titillium Web"/>
                <a:ea typeface="Titillium Web"/>
                <a:cs typeface="Titillium Web"/>
                <a:sym typeface="Titillium Web"/>
              </a:rPr>
              <a:t>Background in basic </a:t>
            </a:r>
            <a:r>
              <a:rPr b="0" i="0" lang="en-US">
                <a:solidFill>
                  <a:srgbClr val="FF0000"/>
                </a:solidFill>
                <a:latin typeface="Titillium Web"/>
                <a:ea typeface="Titillium Web"/>
                <a:cs typeface="Titillium Web"/>
                <a:sym typeface="Titillium Web"/>
              </a:rPr>
              <a:t>probability</a:t>
            </a:r>
            <a:r>
              <a:rPr b="0" i="0" lang="en-US">
                <a:solidFill>
                  <a:srgbClr val="555555"/>
                </a:solidFill>
                <a:latin typeface="Titillium Web"/>
                <a:ea typeface="Titillium Web"/>
                <a:cs typeface="Titillium Web"/>
                <a:sym typeface="Titillium Web"/>
              </a:rPr>
              <a:t>, </a:t>
            </a:r>
            <a:r>
              <a:rPr b="0" i="0" lang="en-US">
                <a:solidFill>
                  <a:srgbClr val="FF0000"/>
                </a:solidFill>
                <a:latin typeface="Titillium Web"/>
                <a:ea typeface="Titillium Web"/>
                <a:cs typeface="Titillium Web"/>
                <a:sym typeface="Titillium Web"/>
              </a:rPr>
              <a:t>linear algebra</a:t>
            </a:r>
            <a:r>
              <a:rPr b="0" i="0" lang="en-US">
                <a:solidFill>
                  <a:srgbClr val="555555"/>
                </a:solidFill>
                <a:latin typeface="Titillium Web"/>
                <a:ea typeface="Titillium Web"/>
                <a:cs typeface="Titillium Web"/>
                <a:sym typeface="Titillium Web"/>
              </a:rPr>
              <a:t>, and </a:t>
            </a:r>
            <a:r>
              <a:rPr b="0" i="0" lang="en-US">
                <a:solidFill>
                  <a:srgbClr val="FF0000"/>
                </a:solidFill>
                <a:latin typeface="Titillium Web"/>
                <a:ea typeface="Titillium Web"/>
                <a:cs typeface="Titillium Web"/>
                <a:sym typeface="Titillium Web"/>
              </a:rPr>
              <a:t>calculus</a:t>
            </a:r>
            <a:r>
              <a:rPr b="0" i="0" lang="en-US">
                <a:solidFill>
                  <a:srgbClr val="555555"/>
                </a:solidFill>
                <a:latin typeface="Titillium Web"/>
                <a:ea typeface="Titillium Web"/>
                <a:cs typeface="Titillium Web"/>
                <a:sym typeface="Titillium Web"/>
              </a:rPr>
              <a:t>. </a:t>
            </a:r>
            <a:endParaRPr>
              <a:latin typeface="Titillium Web"/>
              <a:ea typeface="Titillium Web"/>
              <a:cs typeface="Titillium Web"/>
              <a:sym typeface="Titillium Web"/>
            </a:endParaRPr>
          </a:p>
          <a:p>
            <a:pPr indent="-342900" lvl="1" marL="800150" rtl="0" algn="l">
              <a:lnSpc>
                <a:spcPct val="100000"/>
              </a:lnSpc>
              <a:spcBef>
                <a:spcPts val="480"/>
              </a:spcBef>
              <a:spcAft>
                <a:spcPts val="0"/>
              </a:spcAft>
              <a:buSzPts val="2400"/>
              <a:buChar char="o"/>
            </a:pPr>
            <a:r>
              <a:rPr b="0" i="0" lang="en-US">
                <a:solidFill>
                  <a:srgbClr val="555555"/>
                </a:solidFill>
                <a:latin typeface="Titillium Web"/>
                <a:ea typeface="Titillium Web"/>
                <a:cs typeface="Titillium Web"/>
                <a:sym typeface="Titillium Web"/>
              </a:rPr>
              <a:t>Good coding ability, corresponding to senior undergraduate CS major. </a:t>
            </a:r>
            <a:endParaRPr>
              <a:latin typeface="Titillium Web"/>
              <a:ea typeface="Titillium Web"/>
              <a:cs typeface="Titillium Web"/>
              <a:sym typeface="Titillium Web"/>
            </a:endParaRPr>
          </a:p>
          <a:p>
            <a:pPr indent="-285750" lvl="2" marL="1200248" rtl="0" algn="l">
              <a:lnSpc>
                <a:spcPct val="100000"/>
              </a:lnSpc>
              <a:spcBef>
                <a:spcPts val="400"/>
              </a:spcBef>
              <a:spcAft>
                <a:spcPts val="0"/>
              </a:spcAft>
              <a:buSzPts val="2000"/>
              <a:buChar char="✔"/>
            </a:pPr>
            <a:r>
              <a:rPr b="0" i="0" lang="en-US">
                <a:solidFill>
                  <a:srgbClr val="FF0000"/>
                </a:solidFill>
                <a:latin typeface="Titillium Web"/>
                <a:ea typeface="Titillium Web"/>
                <a:cs typeface="Titillium Web"/>
                <a:sym typeface="Titillium Web"/>
              </a:rPr>
              <a:t>Assignments will be in Python with PyTorch. </a:t>
            </a:r>
            <a:endParaRPr>
              <a:latin typeface="Titillium Web"/>
              <a:ea typeface="Titillium Web"/>
              <a:cs typeface="Titillium Web"/>
              <a:sym typeface="Titillium Web"/>
            </a:endParaRPr>
          </a:p>
          <a:p>
            <a:pPr indent="-190500" lvl="1" marL="952550" rtl="0" algn="l">
              <a:lnSpc>
                <a:spcPct val="100000"/>
              </a:lnSpc>
              <a:spcBef>
                <a:spcPts val="480"/>
              </a:spcBef>
              <a:spcAft>
                <a:spcPts val="0"/>
              </a:spcAft>
              <a:buSzPts val="2400"/>
              <a:buNone/>
            </a:pPr>
            <a:r>
              <a:t/>
            </a:r>
            <a:endParaRPr b="0" i="0">
              <a:solidFill>
                <a:srgbClr val="555555"/>
              </a:solidFill>
              <a:latin typeface="Titillium Web"/>
              <a:ea typeface="Titillium Web"/>
              <a:cs typeface="Titillium Web"/>
              <a:sym typeface="Titillium Web"/>
            </a:endParaRPr>
          </a:p>
          <a:p>
            <a:pPr indent="-165100" lvl="0" marL="520702" rtl="0" algn="l">
              <a:lnSpc>
                <a:spcPct val="100000"/>
              </a:lnSpc>
              <a:spcBef>
                <a:spcPts val="560"/>
              </a:spcBef>
              <a:spcAft>
                <a:spcPts val="0"/>
              </a:spcAft>
              <a:buSzPts val="2800"/>
              <a:buNone/>
            </a:pPr>
            <a:r>
              <a:t/>
            </a:r>
            <a:endParaRPr>
              <a:latin typeface="Titillium Web"/>
              <a:ea typeface="Titillium Web"/>
              <a:cs typeface="Titillium Web"/>
              <a:sym typeface="Titillium Web"/>
            </a:endParaRPr>
          </a:p>
        </p:txBody>
      </p:sp>
      <p:sp>
        <p:nvSpPr>
          <p:cNvPr id="89" name="Google Shape;89;p27"/>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8"/>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What we don’t cover in this class (1)</a:t>
            </a:r>
            <a:endParaRPr/>
          </a:p>
        </p:txBody>
      </p:sp>
      <p:sp>
        <p:nvSpPr>
          <p:cNvPr id="95" name="Google Shape;95;p28"/>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800"/>
              <a:buChar char="❑"/>
            </a:pPr>
            <a:r>
              <a:rPr lang="en-US"/>
              <a:t>Classical ML techniques and NLP algorithms</a:t>
            </a:r>
            <a:endParaRPr/>
          </a:p>
          <a:p>
            <a:pPr indent="-285781" lvl="1" marL="743031" rtl="0" algn="l">
              <a:lnSpc>
                <a:spcPct val="100000"/>
              </a:lnSpc>
              <a:spcBef>
                <a:spcPts val="480"/>
              </a:spcBef>
              <a:spcAft>
                <a:spcPts val="0"/>
              </a:spcAft>
              <a:buSzPts val="2400"/>
              <a:buChar char="o"/>
            </a:pPr>
            <a:r>
              <a:rPr lang="en-US"/>
              <a:t>E.g., SVM, HMM, CRF, Viterbi</a:t>
            </a:r>
            <a:endParaRPr/>
          </a:p>
          <a:p>
            <a:pPr indent="-285781" lvl="1" marL="743031" rtl="0" algn="l">
              <a:lnSpc>
                <a:spcPct val="100000"/>
              </a:lnSpc>
              <a:spcBef>
                <a:spcPts val="480"/>
              </a:spcBef>
              <a:spcAft>
                <a:spcPts val="0"/>
              </a:spcAft>
              <a:buSzPts val="2400"/>
              <a:buChar char="o"/>
            </a:pPr>
            <a:r>
              <a:rPr lang="en-US"/>
              <a:t>Take CSCI 5521 </a:t>
            </a:r>
            <a:r>
              <a:rPr lang="en-US" u="sng"/>
              <a:t>Machine Learning</a:t>
            </a:r>
            <a:endParaRPr sz="2800"/>
          </a:p>
          <a:p>
            <a:pPr indent="-342937" lvl="0" marL="342937" rtl="0" algn="l">
              <a:lnSpc>
                <a:spcPct val="100000"/>
              </a:lnSpc>
              <a:spcBef>
                <a:spcPts val="560"/>
              </a:spcBef>
              <a:spcAft>
                <a:spcPts val="0"/>
              </a:spcAft>
              <a:buSzPts val="2800"/>
              <a:buChar char="❑"/>
            </a:pPr>
            <a:r>
              <a:rPr lang="en-US"/>
              <a:t> Advanced techniques for NLP models	</a:t>
            </a:r>
            <a:endParaRPr/>
          </a:p>
          <a:p>
            <a:pPr indent="-285781" lvl="1" marL="743031" rtl="0" algn="l">
              <a:lnSpc>
                <a:spcPct val="100000"/>
              </a:lnSpc>
              <a:spcBef>
                <a:spcPts val="480"/>
              </a:spcBef>
              <a:spcAft>
                <a:spcPts val="0"/>
              </a:spcAft>
              <a:buSzPts val="2400"/>
              <a:buChar char="o"/>
            </a:pPr>
            <a:r>
              <a:rPr lang="en-US"/>
              <a:t>E.g., GNNs, Recursive Nets, Diffusion, latent variable models,</a:t>
            </a:r>
            <a:endParaRPr/>
          </a:p>
          <a:p>
            <a:pPr indent="-285781" lvl="1" marL="743031" rtl="0" algn="l">
              <a:lnSpc>
                <a:spcPct val="100000"/>
              </a:lnSpc>
              <a:spcBef>
                <a:spcPts val="480"/>
              </a:spcBef>
              <a:spcAft>
                <a:spcPts val="0"/>
              </a:spcAft>
              <a:buSzPts val="2400"/>
              <a:buChar char="o"/>
            </a:pPr>
            <a:r>
              <a:rPr lang="en-US"/>
              <a:t>Take CSCI 5980 </a:t>
            </a:r>
            <a:r>
              <a:rPr lang="en-US" u="sng"/>
              <a:t>NLP with Deep Learning</a:t>
            </a:r>
            <a:endParaRPr sz="2800"/>
          </a:p>
          <a:p>
            <a:pPr indent="-342937" lvl="0" marL="342937" rtl="0" algn="l">
              <a:lnSpc>
                <a:spcPct val="100000"/>
              </a:lnSpc>
              <a:spcBef>
                <a:spcPts val="560"/>
              </a:spcBef>
              <a:spcAft>
                <a:spcPts val="0"/>
              </a:spcAft>
              <a:buSzPts val="2800"/>
              <a:buChar char="❑"/>
            </a:pPr>
            <a:r>
              <a:rPr lang="en-US"/>
              <a:t>Human aspects of AI and NLP systems	</a:t>
            </a:r>
            <a:endParaRPr/>
          </a:p>
          <a:p>
            <a:pPr indent="-285781" lvl="1" marL="743031" rtl="0" algn="l">
              <a:lnSpc>
                <a:spcPct val="100000"/>
              </a:lnSpc>
              <a:spcBef>
                <a:spcPts val="480"/>
              </a:spcBef>
              <a:spcAft>
                <a:spcPts val="0"/>
              </a:spcAft>
              <a:buSzPts val="2400"/>
              <a:buChar char="o"/>
            </a:pPr>
            <a:r>
              <a:rPr lang="en-US"/>
              <a:t>E.g., interaction design, formative/field study, Qual analysis, theory grounding</a:t>
            </a:r>
            <a:endParaRPr/>
          </a:p>
          <a:p>
            <a:pPr indent="-285781" lvl="1" marL="743031" rtl="0" algn="l">
              <a:lnSpc>
                <a:spcPct val="100000"/>
              </a:lnSpc>
              <a:spcBef>
                <a:spcPts val="480"/>
              </a:spcBef>
              <a:spcAft>
                <a:spcPts val="0"/>
              </a:spcAft>
              <a:buSzPts val="2400"/>
              <a:buChar char="o"/>
            </a:pPr>
            <a:r>
              <a:rPr lang="en-US"/>
              <a:t>Take CSCI 5115 </a:t>
            </a:r>
            <a:r>
              <a:rPr lang="en-US" u="sng"/>
              <a:t>User Interface Design </a:t>
            </a:r>
            <a:r>
              <a:rPr lang="en-US"/>
              <a:t>or other HCI classes</a:t>
            </a:r>
            <a:endParaRPr/>
          </a:p>
          <a:p>
            <a:pPr indent="-165134" lvl="0" marL="342937" rtl="0" algn="l">
              <a:lnSpc>
                <a:spcPct val="100000"/>
              </a:lnSpc>
              <a:spcBef>
                <a:spcPts val="560"/>
              </a:spcBef>
              <a:spcAft>
                <a:spcPts val="0"/>
              </a:spcAft>
              <a:buSzPts val="2800"/>
              <a:buNone/>
            </a:pPr>
            <a:r>
              <a:t/>
            </a:r>
            <a:endParaRPr/>
          </a:p>
        </p:txBody>
      </p:sp>
      <p:sp>
        <p:nvSpPr>
          <p:cNvPr id="96" name="Google Shape;96;p28"/>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9"/>
          <p:cNvSpPr txBox="1"/>
          <p:nvPr>
            <p:ph type="title"/>
          </p:nvPr>
        </p:nvSpPr>
        <p:spPr>
          <a:xfrm>
            <a:off x="198408" y="109468"/>
            <a:ext cx="11844066" cy="11430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US"/>
              <a:t>What we don’t cover in this class (2)</a:t>
            </a:r>
            <a:endParaRPr/>
          </a:p>
        </p:txBody>
      </p:sp>
      <p:sp>
        <p:nvSpPr>
          <p:cNvPr id="102" name="Google Shape;102;p29"/>
          <p:cNvSpPr txBox="1"/>
          <p:nvPr>
            <p:ph idx="1" type="body"/>
          </p:nvPr>
        </p:nvSpPr>
        <p:spPr>
          <a:xfrm>
            <a:off x="198408" y="1447799"/>
            <a:ext cx="11844066" cy="4826251"/>
          </a:xfrm>
          <a:prstGeom prst="rect">
            <a:avLst/>
          </a:prstGeom>
          <a:noFill/>
          <a:ln>
            <a:noFill/>
          </a:ln>
        </p:spPr>
        <p:txBody>
          <a:bodyPr anchorCtr="0" anchor="t" bIns="34275" lIns="68575" spcFirstLastPara="1" rIns="68575" wrap="square" tIns="34275">
            <a:noAutofit/>
          </a:bodyPr>
          <a:lstStyle/>
          <a:p>
            <a:pPr indent="-342937" lvl="0" marL="342937" rtl="0" algn="l">
              <a:lnSpc>
                <a:spcPct val="100000"/>
              </a:lnSpc>
              <a:spcBef>
                <a:spcPts val="0"/>
              </a:spcBef>
              <a:spcAft>
                <a:spcPts val="0"/>
              </a:spcAft>
              <a:buSzPts val="2800"/>
              <a:buChar char="❑"/>
            </a:pPr>
            <a:r>
              <a:rPr lang="en-US"/>
              <a:t>Linguistic aspects or computational linguistics:</a:t>
            </a:r>
            <a:endParaRPr/>
          </a:p>
          <a:p>
            <a:pPr indent="-342900" lvl="1" marL="800100" rtl="0" algn="l">
              <a:lnSpc>
                <a:spcPct val="100000"/>
              </a:lnSpc>
              <a:spcBef>
                <a:spcPts val="560"/>
              </a:spcBef>
              <a:spcAft>
                <a:spcPts val="0"/>
              </a:spcAft>
              <a:buSzPts val="2800"/>
              <a:buChar char="o"/>
            </a:pPr>
            <a:r>
              <a:rPr lang="en-US">
                <a:latin typeface="Titillium Web"/>
                <a:ea typeface="Titillium Web"/>
                <a:cs typeface="Titillium Web"/>
                <a:sym typeface="Titillium Web"/>
              </a:rPr>
              <a:t>Take classes in Institute of Linguistics </a:t>
            </a:r>
            <a:r>
              <a:rPr lang="en-US" u="sng">
                <a:solidFill>
                  <a:schemeClr val="hlink"/>
                </a:solidFill>
                <a:latin typeface="Titillium Web"/>
                <a:ea typeface="Titillium Web"/>
                <a:cs typeface="Titillium Web"/>
                <a:sym typeface="Titillium Web"/>
                <a:hlinkClick r:id="rId3"/>
              </a:rPr>
              <a:t>https://cla.umn.edu/linguistics/graduate/courses</a:t>
            </a:r>
            <a:r>
              <a:rPr lang="en-US" u="sng">
                <a:latin typeface="Titillium Web"/>
                <a:ea typeface="Titillium Web"/>
                <a:cs typeface="Titillium Web"/>
                <a:sym typeface="Titillium Web"/>
              </a:rPr>
              <a:t> </a:t>
            </a:r>
            <a:endParaRPr/>
          </a:p>
          <a:p>
            <a:pPr indent="-342937" lvl="0" marL="342937" rtl="0" algn="l">
              <a:lnSpc>
                <a:spcPct val="100000"/>
              </a:lnSpc>
              <a:spcBef>
                <a:spcPts val="560"/>
              </a:spcBef>
              <a:spcAft>
                <a:spcPts val="0"/>
              </a:spcAft>
              <a:buSzPts val="2800"/>
              <a:buChar char="❑"/>
            </a:pPr>
            <a:r>
              <a:rPr lang="en-US"/>
              <a:t>Basic Python programming skills</a:t>
            </a:r>
            <a:endParaRPr/>
          </a:p>
          <a:p>
            <a:pPr indent="-285781" lvl="1" marL="743031" rtl="0" algn="l">
              <a:lnSpc>
                <a:spcPct val="100000"/>
              </a:lnSpc>
              <a:spcBef>
                <a:spcPts val="480"/>
              </a:spcBef>
              <a:spcAft>
                <a:spcPts val="0"/>
              </a:spcAft>
              <a:buSzPts val="2400"/>
              <a:buChar char="o"/>
            </a:pPr>
            <a:r>
              <a:rPr lang="en-US">
                <a:latin typeface="Titillium Web"/>
                <a:ea typeface="Titillium Web"/>
                <a:cs typeface="Titillium Web"/>
                <a:sym typeface="Titillium Web"/>
              </a:rPr>
              <a:t>Basic tutorials on PyTorch and HuggingFace programming will be given by TAs</a:t>
            </a:r>
            <a:endParaRPr/>
          </a:p>
          <a:p>
            <a:pPr indent="-165134" lvl="0" marL="342937" rtl="0" algn="l">
              <a:lnSpc>
                <a:spcPct val="100000"/>
              </a:lnSpc>
              <a:spcBef>
                <a:spcPts val="560"/>
              </a:spcBef>
              <a:spcAft>
                <a:spcPts val="0"/>
              </a:spcAft>
              <a:buSzPts val="2800"/>
              <a:buNone/>
            </a:pPr>
            <a:r>
              <a:t/>
            </a:r>
            <a:endParaRPr/>
          </a:p>
        </p:txBody>
      </p:sp>
      <p:sp>
        <p:nvSpPr>
          <p:cNvPr id="103" name="Google Shape;103;p29"/>
          <p:cNvSpPr txBox="1"/>
          <p:nvPr>
            <p:ph idx="12" type="sldNum"/>
          </p:nvPr>
        </p:nvSpPr>
        <p:spPr>
          <a:xfrm>
            <a:off x="10678602" y="6469381"/>
            <a:ext cx="81799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VP-regents-PowerPoint-HD-3">
  <a:themeElements>
    <a:clrScheme name="Custom 1">
      <a:dk1>
        <a:srgbClr val="000000"/>
      </a:dk1>
      <a:lt1>
        <a:srgbClr val="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2022-01-17T01:36:21Z</dcterms:created>
  <dc:creator>Dongyeop Kang</dc:creator>
</cp:coreProperties>
</file>